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60" r:id="rId3"/>
    <p:sldId id="257" r:id="rId4"/>
    <p:sldId id="280" r:id="rId5"/>
    <p:sldId id="281" r:id="rId6"/>
    <p:sldId id="282" r:id="rId7"/>
    <p:sldId id="283" r:id="rId8"/>
    <p:sldId id="284" r:id="rId9"/>
    <p:sldId id="286" r:id="rId10"/>
    <p:sldId id="261" r:id="rId11"/>
    <p:sldId id="264" r:id="rId12"/>
    <p:sldId id="265" r:id="rId13"/>
    <p:sldId id="266" r:id="rId14"/>
    <p:sldId id="272" r:id="rId15"/>
    <p:sldId id="267" r:id="rId16"/>
    <p:sldId id="271" r:id="rId17"/>
    <p:sldId id="262" r:id="rId18"/>
    <p:sldId id="274" r:id="rId19"/>
    <p:sldId id="275" r:id="rId20"/>
    <p:sldId id="276" r:id="rId21"/>
    <p:sldId id="277" r:id="rId22"/>
    <p:sldId id="278" r:id="rId23"/>
    <p:sldId id="279" r:id="rId24"/>
    <p:sldId id="287" r:id="rId25"/>
    <p:sldId id="258" r:id="rId26"/>
    <p:sldId id="273" r:id="rId27"/>
    <p:sldId id="259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018" autoAdjust="0"/>
  </p:normalViewPr>
  <p:slideViewPr>
    <p:cSldViewPr>
      <p:cViewPr>
        <p:scale>
          <a:sx n="72" d="100"/>
          <a:sy n="72" d="100"/>
        </p:scale>
        <p:origin x="-1326" y="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D9F95-B97B-4246-A8D6-7CECE1D31C89}" type="datetimeFigureOut">
              <a:rPr lang="en-US" smtClean="0"/>
              <a:t>5/27/2015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12F2F-16C5-4C39-8AA0-72CAF5F50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15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ב-</a:t>
            </a:r>
            <a:r>
              <a:rPr lang="en-US" dirty="0" smtClean="0"/>
              <a:t>HDL</a:t>
            </a:r>
            <a:r>
              <a:rPr lang="he-IL" baseline="0" dirty="0" smtClean="0"/>
              <a:t> </a:t>
            </a:r>
            <a:r>
              <a:rPr lang="he-IL" dirty="0" smtClean="0"/>
              <a:t>אין חשיבות לסדר השורות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12F2F-16C5-4C39-8AA0-72CAF5F504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91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738572">
              <a:defRPr sz="2200">
                <a:solidFill>
                  <a:schemeClr val="tx1"/>
                </a:solidFill>
                <a:latin typeface="Arial" pitchFamily="34" charset="0"/>
              </a:defRPr>
            </a:lvl1pPr>
            <a:lvl2pPr marL="728315" indent="-279896" defTabSz="738572"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19582" indent="-222744" defTabSz="738572">
              <a:defRPr sz="2200">
                <a:solidFill>
                  <a:schemeClr val="tx1"/>
                </a:solidFill>
                <a:latin typeface="Arial" pitchFamily="34" charset="0"/>
              </a:defRPr>
            </a:lvl3pPr>
            <a:lvl4pPr marL="1568001" indent="-224210" defTabSz="738572">
              <a:defRPr sz="2200">
                <a:solidFill>
                  <a:schemeClr val="tx1"/>
                </a:solidFill>
                <a:latin typeface="Arial" pitchFamily="34" charset="0"/>
              </a:defRPr>
            </a:lvl4pPr>
            <a:lvl5pPr marL="2016420" indent="-224210" defTabSz="738572">
              <a:defRPr sz="2200">
                <a:solidFill>
                  <a:schemeClr val="tx1"/>
                </a:solidFill>
                <a:latin typeface="Arial" pitchFamily="34" charset="0"/>
              </a:defRPr>
            </a:lvl5pPr>
            <a:lvl6pPr marL="2438461" indent="-224210" algn="l" defTabSz="738572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6pPr>
            <a:lvl7pPr marL="2860502" indent="-224210" algn="l" defTabSz="738572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7pPr>
            <a:lvl8pPr marL="3282544" indent="-224210" algn="l" defTabSz="738572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8pPr>
            <a:lvl9pPr marL="3704585" indent="-224210" algn="l" defTabSz="738572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7F7A2D4C-2345-4488-AF1C-A8B7042C2811}" type="slidenum">
              <a:rPr lang="he-IL" sz="1000">
                <a:solidFill>
                  <a:prstClr val="black"/>
                </a:solidFill>
                <a:latin typeface="Times New Roman" pitchFamily="18" charset="0"/>
              </a:rPr>
              <a:pPr/>
              <a:t>28</a:t>
            </a:fld>
            <a:endParaRPr lang="en-US" sz="10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738572">
              <a:defRPr sz="2200">
                <a:solidFill>
                  <a:schemeClr val="tx1"/>
                </a:solidFill>
                <a:latin typeface="Arial" pitchFamily="34" charset="0"/>
              </a:defRPr>
            </a:lvl1pPr>
            <a:lvl2pPr marL="728315" indent="-279896" defTabSz="738572"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19582" indent="-222744" defTabSz="738572">
              <a:defRPr sz="2200">
                <a:solidFill>
                  <a:schemeClr val="tx1"/>
                </a:solidFill>
                <a:latin typeface="Arial" pitchFamily="34" charset="0"/>
              </a:defRPr>
            </a:lvl3pPr>
            <a:lvl4pPr marL="1568001" indent="-224210" defTabSz="738572">
              <a:defRPr sz="2200">
                <a:solidFill>
                  <a:schemeClr val="tx1"/>
                </a:solidFill>
                <a:latin typeface="Arial" pitchFamily="34" charset="0"/>
              </a:defRPr>
            </a:lvl4pPr>
            <a:lvl5pPr marL="2016420" indent="-224210" defTabSz="738572">
              <a:defRPr sz="2200">
                <a:solidFill>
                  <a:schemeClr val="tx1"/>
                </a:solidFill>
                <a:latin typeface="Arial" pitchFamily="34" charset="0"/>
              </a:defRPr>
            </a:lvl5pPr>
            <a:lvl6pPr marL="2438461" indent="-224210" algn="l" defTabSz="738572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6pPr>
            <a:lvl7pPr marL="2860502" indent="-224210" algn="l" defTabSz="738572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7pPr>
            <a:lvl8pPr marL="3282544" indent="-224210" algn="l" defTabSz="738572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8pPr>
            <a:lvl9pPr marL="3704585" indent="-224210" algn="l" defTabSz="738572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7F7A2D4C-2345-4488-AF1C-A8B7042C2811}" type="slidenum">
              <a:rPr lang="he-IL" sz="1000">
                <a:solidFill>
                  <a:prstClr val="black"/>
                </a:solidFill>
                <a:latin typeface="Times New Roman" pitchFamily="18" charset="0"/>
              </a:rPr>
              <a:pPr/>
              <a:t>29</a:t>
            </a:fld>
            <a:endParaRPr lang="en-US" sz="10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738572">
              <a:defRPr sz="2200">
                <a:solidFill>
                  <a:schemeClr val="tx1"/>
                </a:solidFill>
                <a:latin typeface="Arial" pitchFamily="34" charset="0"/>
              </a:defRPr>
            </a:lvl1pPr>
            <a:lvl2pPr marL="728315" indent="-279896" defTabSz="738572"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19582" indent="-222744" defTabSz="738572">
              <a:defRPr sz="2200">
                <a:solidFill>
                  <a:schemeClr val="tx1"/>
                </a:solidFill>
                <a:latin typeface="Arial" pitchFamily="34" charset="0"/>
              </a:defRPr>
            </a:lvl3pPr>
            <a:lvl4pPr marL="1568001" indent="-224210" defTabSz="738572">
              <a:defRPr sz="2200">
                <a:solidFill>
                  <a:schemeClr val="tx1"/>
                </a:solidFill>
                <a:latin typeface="Arial" pitchFamily="34" charset="0"/>
              </a:defRPr>
            </a:lvl4pPr>
            <a:lvl5pPr marL="2016420" indent="-224210" defTabSz="738572">
              <a:defRPr sz="2200">
                <a:solidFill>
                  <a:schemeClr val="tx1"/>
                </a:solidFill>
                <a:latin typeface="Arial" pitchFamily="34" charset="0"/>
              </a:defRPr>
            </a:lvl5pPr>
            <a:lvl6pPr marL="2438461" indent="-224210" algn="l" defTabSz="738572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6pPr>
            <a:lvl7pPr marL="2860502" indent="-224210" algn="l" defTabSz="738572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7pPr>
            <a:lvl8pPr marL="3282544" indent="-224210" algn="l" defTabSz="738572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8pPr>
            <a:lvl9pPr marL="3704585" indent="-224210" algn="l" defTabSz="738572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93DB693E-D073-43A4-BF76-8EDA15EDCC18}" type="slidenum">
              <a:rPr lang="he-IL" sz="1000">
                <a:solidFill>
                  <a:prstClr val="black"/>
                </a:solidFill>
                <a:latin typeface="Times New Roman" pitchFamily="18" charset="0"/>
              </a:rPr>
              <a:pPr/>
              <a:t>41</a:t>
            </a:fld>
            <a:endParaRPr lang="en-US" sz="10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738572">
              <a:defRPr sz="2200">
                <a:solidFill>
                  <a:schemeClr val="tx1"/>
                </a:solidFill>
                <a:latin typeface="Arial" pitchFamily="34" charset="0"/>
              </a:defRPr>
            </a:lvl1pPr>
            <a:lvl2pPr marL="728315" indent="-279896" defTabSz="738572"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19582" indent="-222744" defTabSz="738572">
              <a:defRPr sz="2200">
                <a:solidFill>
                  <a:schemeClr val="tx1"/>
                </a:solidFill>
                <a:latin typeface="Arial" pitchFamily="34" charset="0"/>
              </a:defRPr>
            </a:lvl3pPr>
            <a:lvl4pPr marL="1568001" indent="-224210" defTabSz="738572">
              <a:defRPr sz="2200">
                <a:solidFill>
                  <a:schemeClr val="tx1"/>
                </a:solidFill>
                <a:latin typeface="Arial" pitchFamily="34" charset="0"/>
              </a:defRPr>
            </a:lvl4pPr>
            <a:lvl5pPr marL="2016420" indent="-224210" defTabSz="738572">
              <a:defRPr sz="2200">
                <a:solidFill>
                  <a:schemeClr val="tx1"/>
                </a:solidFill>
                <a:latin typeface="Arial" pitchFamily="34" charset="0"/>
              </a:defRPr>
            </a:lvl5pPr>
            <a:lvl6pPr marL="2438461" indent="-224210" algn="l" defTabSz="738572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6pPr>
            <a:lvl7pPr marL="2860502" indent="-224210" algn="l" defTabSz="738572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7pPr>
            <a:lvl8pPr marL="3282544" indent="-224210" algn="l" defTabSz="738572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8pPr>
            <a:lvl9pPr marL="3704585" indent="-224210" algn="l" defTabSz="738572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49FC0573-8E95-4386-910C-B76335B89100}" type="slidenum">
              <a:rPr lang="he-IL" sz="1000">
                <a:solidFill>
                  <a:prstClr val="black"/>
                </a:solidFill>
                <a:latin typeface="Times New Roman" pitchFamily="18" charset="0"/>
              </a:rPr>
              <a:pPr/>
              <a:t>42</a:t>
            </a:fld>
            <a:endParaRPr lang="en-US" sz="10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738572">
              <a:defRPr sz="2200">
                <a:solidFill>
                  <a:schemeClr val="tx1"/>
                </a:solidFill>
                <a:latin typeface="Arial" pitchFamily="34" charset="0"/>
              </a:defRPr>
            </a:lvl1pPr>
            <a:lvl2pPr marL="728315" indent="-279896" defTabSz="738572"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19582" indent="-222744" defTabSz="738572">
              <a:defRPr sz="2200">
                <a:solidFill>
                  <a:schemeClr val="tx1"/>
                </a:solidFill>
                <a:latin typeface="Arial" pitchFamily="34" charset="0"/>
              </a:defRPr>
            </a:lvl3pPr>
            <a:lvl4pPr marL="1568001" indent="-224210" defTabSz="738572">
              <a:defRPr sz="2200">
                <a:solidFill>
                  <a:schemeClr val="tx1"/>
                </a:solidFill>
                <a:latin typeface="Arial" pitchFamily="34" charset="0"/>
              </a:defRPr>
            </a:lvl4pPr>
            <a:lvl5pPr marL="2016420" indent="-224210" defTabSz="738572">
              <a:defRPr sz="2200">
                <a:solidFill>
                  <a:schemeClr val="tx1"/>
                </a:solidFill>
                <a:latin typeface="Arial" pitchFamily="34" charset="0"/>
              </a:defRPr>
            </a:lvl5pPr>
            <a:lvl6pPr marL="2438461" indent="-224210" algn="l" defTabSz="738572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6pPr>
            <a:lvl7pPr marL="2860502" indent="-224210" algn="l" defTabSz="738572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7pPr>
            <a:lvl8pPr marL="3282544" indent="-224210" algn="l" defTabSz="738572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8pPr>
            <a:lvl9pPr marL="3704585" indent="-224210" algn="l" defTabSz="738572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79A4A018-5F24-433A-90DF-B6B3A7E58540}" type="slidenum">
              <a:rPr lang="he-IL" sz="1000">
                <a:solidFill>
                  <a:prstClr val="black"/>
                </a:solidFill>
                <a:latin typeface="Times New Roman" pitchFamily="18" charset="0"/>
              </a:rPr>
              <a:pPr/>
              <a:t>43</a:t>
            </a:fld>
            <a:endParaRPr lang="en-US" sz="10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12F2F-16C5-4C39-8AA0-72CAF5F504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2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Or(a, b) = </a:t>
            </a:r>
            <a:r>
              <a:rPr lang="en-US" sz="1200" dirty="0" err="1" smtClean="0"/>
              <a:t>Nand</a:t>
            </a:r>
            <a:r>
              <a:rPr lang="en-US" sz="1200" dirty="0" smtClean="0"/>
              <a:t>(Not(a), Not(b)))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12F2F-16C5-4C39-8AA0-72CAF5F504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30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</a:t>
            </a:r>
            <a:r>
              <a:rPr lang="en-US" baseline="0" dirty="0" smtClean="0"/>
              <a:t> = Or(And(a, </a:t>
            </a:r>
            <a:r>
              <a:rPr lang="en-US" baseline="0" dirty="0" err="1" smtClean="0"/>
              <a:t>sel</a:t>
            </a:r>
            <a:r>
              <a:rPr lang="en-US" baseline="0" dirty="0" smtClean="0"/>
              <a:t>), And(b, Not(</a:t>
            </a:r>
            <a:r>
              <a:rPr lang="en-US" baseline="0" dirty="0" err="1" smtClean="0"/>
              <a:t>sel</a:t>
            </a:r>
            <a:r>
              <a:rPr lang="en-US" baseline="0" dirty="0" smtClean="0"/>
              <a:t>)))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12F2F-16C5-4C39-8AA0-72CAF5F504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03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= And(in, Not(</a:t>
            </a:r>
            <a:r>
              <a:rPr lang="en-US" baseline="0" dirty="0" err="1" smtClean="0"/>
              <a:t>sel</a:t>
            </a:r>
            <a:r>
              <a:rPr lang="en-US" baseline="0" dirty="0" smtClean="0"/>
              <a:t>))</a:t>
            </a:r>
          </a:p>
          <a:p>
            <a:r>
              <a:rPr lang="en-US" baseline="0" dirty="0" smtClean="0"/>
              <a:t>b = And(in, </a:t>
            </a:r>
            <a:r>
              <a:rPr lang="en-US" baseline="0" dirty="0" err="1" smtClean="0"/>
              <a:t>sel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12F2F-16C5-4C39-8AA0-72CAF5F504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97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12F2F-16C5-4C39-8AA0-72CAF5F504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11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n-way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gate outputs 1 when at least one of its bit inputs is 1, and 0 otherwise.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12F2F-16C5-4C39-8AA0-72CAF5F504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11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n-way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gate outputs 1 when at least one of its bit inputs is 1, and 0 otherwise.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12F2F-16C5-4C39-8AA0-72CAF5F504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11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12F2F-16C5-4C39-8AA0-72CAF5F504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11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E2F9465A-4FD6-49EF-A2AE-FA31042D110E}" type="datetimeFigureOut">
              <a:rPr lang="en-US" smtClean="0"/>
              <a:t>5/27/2015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C7C2D604-18F2-4791-B136-12CFA644F9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465A-4FD6-49EF-A2AE-FA31042D110E}" type="datetimeFigureOut">
              <a:rPr lang="en-US" smtClean="0"/>
              <a:t>5/27/2015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04-18F2-4791-B136-12CFA644F9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465A-4FD6-49EF-A2AE-FA31042D110E}" type="datetimeFigureOut">
              <a:rPr lang="en-US" smtClean="0"/>
              <a:t>5/27/2015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04-18F2-4791-B136-12CFA644F9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465A-4FD6-49EF-A2AE-FA31042D110E}" type="datetimeFigureOut">
              <a:rPr lang="en-US" smtClean="0"/>
              <a:t>5/27/2015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04-18F2-4791-B136-12CFA644F9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465A-4FD6-49EF-A2AE-FA31042D110E}" type="datetimeFigureOut">
              <a:rPr lang="en-US" smtClean="0"/>
              <a:t>5/27/2015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04-18F2-4791-B136-12CFA644F9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465A-4FD6-49EF-A2AE-FA31042D110E}" type="datetimeFigureOut">
              <a:rPr lang="en-US" smtClean="0"/>
              <a:t>5/27/2015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04-18F2-4791-B136-12CFA644F9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2F9465A-4FD6-49EF-A2AE-FA31042D110E}" type="datetimeFigureOut">
              <a:rPr lang="en-US" smtClean="0"/>
              <a:t>5/27/2015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7C2D604-18F2-4791-B136-12CFA644F9CF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E2F9465A-4FD6-49EF-A2AE-FA31042D110E}" type="datetimeFigureOut">
              <a:rPr lang="en-US" smtClean="0"/>
              <a:t>5/27/2015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C7C2D604-18F2-4791-B136-12CFA644F9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465A-4FD6-49EF-A2AE-FA31042D110E}" type="datetimeFigureOut">
              <a:rPr lang="en-US" smtClean="0"/>
              <a:t>5/27/2015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04-18F2-4791-B136-12CFA644F9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465A-4FD6-49EF-A2AE-FA31042D110E}" type="datetimeFigureOut">
              <a:rPr lang="en-US" smtClean="0"/>
              <a:t>5/27/2015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04-18F2-4791-B136-12CFA644F9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465A-4FD6-49EF-A2AE-FA31042D110E}" type="datetimeFigureOut">
              <a:rPr lang="en-US" smtClean="0"/>
              <a:t>5/27/2015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04-18F2-4791-B136-12CFA644F9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E2F9465A-4FD6-49EF-A2AE-FA31042D110E}" type="datetimeFigureOut">
              <a:rPr lang="en-US" smtClean="0"/>
              <a:t>5/27/2015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C7C2D604-18F2-4791-B136-12CFA644F9C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y.jce.ac.il/~arikgi/Web/Ex/Ex08/index.htm" TargetMode="External"/><Relationship Id="rId2" Type="http://schemas.openxmlformats.org/officeDocument/2006/relationships/hyperlink" Target="http://my.jce.ac.il/~arikgi/Web/Ex/Ex01/index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y.jce.ac.il/~arikgi/Web/Ex/Ex08/Ex07.zi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Logic </a:t>
            </a:r>
            <a:r>
              <a:rPr lang="en-US" dirty="0"/>
              <a:t>Gates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" y="76200"/>
            <a:ext cx="91165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>
                    <a:lumMod val="85000"/>
                  </a:schemeClr>
                </a:solidFill>
              </a:rPr>
              <a:t>Based on  </a:t>
            </a:r>
            <a:r>
              <a:rPr lang="en-US" sz="1300" i="1" dirty="0">
                <a:solidFill>
                  <a:schemeClr val="bg1">
                    <a:lumMod val="85000"/>
                  </a:schemeClr>
                </a:solidFill>
              </a:rPr>
              <a:t>“The Elements of Computing Systems”</a:t>
            </a:r>
            <a:r>
              <a:rPr lang="en-US" sz="1300" dirty="0">
                <a:solidFill>
                  <a:schemeClr val="bg1">
                    <a:lumMod val="85000"/>
                  </a:schemeClr>
                </a:solidFill>
              </a:rPr>
              <a:t>, Nisan &amp; </a:t>
            </a:r>
            <a:r>
              <a:rPr lang="en-US" sz="1300" dirty="0" err="1">
                <a:solidFill>
                  <a:schemeClr val="bg1">
                    <a:lumMod val="85000"/>
                  </a:schemeClr>
                </a:solidFill>
              </a:rPr>
              <a:t>Schocken</a:t>
            </a:r>
            <a:r>
              <a:rPr lang="en-US" sz="1300" dirty="0">
                <a:solidFill>
                  <a:schemeClr val="bg1">
                    <a:lumMod val="85000"/>
                  </a:schemeClr>
                </a:solidFill>
              </a:rPr>
              <a:t>, MIT Press, forthcoming in 2004, www.idc.ac.il/tecs </a:t>
            </a:r>
            <a:endParaRPr lang="he-IL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57200" y="3899938"/>
            <a:ext cx="4953000" cy="280566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64008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project 8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1600" dirty="0" smtClean="0"/>
              <a:t>Yana </a:t>
            </a:r>
            <a:r>
              <a:rPr lang="en-US" sz="1600" dirty="0" err="1" smtClean="0"/>
              <a:t>Gabelev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6896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b="1" dirty="0"/>
              <a:t>The Nand gate </a:t>
            </a:r>
            <a:r>
              <a:rPr lang="en-US" b="1" dirty="0" smtClean="0"/>
              <a:t>(</a:t>
            </a:r>
            <a:r>
              <a:rPr lang="en-US" sz="3600" b="1" dirty="0" smtClean="0"/>
              <a:t>built in</a:t>
            </a:r>
            <a:r>
              <a:rPr lang="en-US" b="1" dirty="0" smtClean="0"/>
              <a:t>)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76300" y="3657600"/>
            <a:ext cx="7467600" cy="198120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Chip name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Nand</a:t>
            </a:r>
            <a:endParaRPr lang="en-US" sz="2000" dirty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Inputs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a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, b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Outputs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out</a:t>
            </a:r>
            <a:endParaRPr lang="en-US" sz="2000" dirty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Function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If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a=b=1 then out=0 else out=1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Comment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This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gate is considered primitive and thus there is no need to implement it.</a:t>
            </a:r>
            <a:endParaRPr lang="en-US" sz="2000" dirty="0" smtClean="0">
              <a:solidFill>
                <a:srgbClr val="000066"/>
              </a:solidFill>
              <a:cs typeface="Times New Roman" pitchFamily="18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429000" y="1790700"/>
            <a:ext cx="2514600" cy="1562100"/>
            <a:chOff x="4368" y="1488"/>
            <a:chExt cx="1200" cy="816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7" name="Text Box 70"/>
            <p:cNvSpPr txBox="1">
              <a:spLocks noChangeArrowheads="1"/>
            </p:cNvSpPr>
            <p:nvPr/>
          </p:nvSpPr>
          <p:spPr bwMode="auto">
            <a:xfrm>
              <a:off x="4368" y="1488"/>
              <a:ext cx="1200" cy="81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01600" tIns="190800" rIns="93600" bIns="190800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a  b   out 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0  0    1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0  1    1 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1  0    1 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1  1    0 </a:t>
              </a:r>
            </a:p>
          </p:txBody>
        </p:sp>
        <p:sp>
          <p:nvSpPr>
            <p:cNvPr id="8" name="Line 71"/>
            <p:cNvSpPr>
              <a:spLocks noChangeShapeType="1"/>
            </p:cNvSpPr>
            <p:nvPr/>
          </p:nvSpPr>
          <p:spPr bwMode="auto">
            <a:xfrm>
              <a:off x="4848" y="1536"/>
              <a:ext cx="0" cy="72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  <p:sp>
          <p:nvSpPr>
            <p:cNvPr id="9" name="Line 72"/>
            <p:cNvSpPr>
              <a:spLocks noChangeShapeType="1"/>
            </p:cNvSpPr>
            <p:nvPr/>
          </p:nvSpPr>
          <p:spPr bwMode="auto">
            <a:xfrm>
              <a:off x="4464" y="1680"/>
              <a:ext cx="1056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532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609600"/>
            <a:ext cx="8229600" cy="1066800"/>
          </a:xfrm>
        </p:spPr>
        <p:txBody>
          <a:bodyPr/>
          <a:lstStyle/>
          <a:p>
            <a:r>
              <a:rPr lang="en-US" b="1" dirty="0"/>
              <a:t>The </a:t>
            </a:r>
            <a:r>
              <a:rPr lang="en-US" b="1" dirty="0" smtClean="0"/>
              <a:t>Not </a:t>
            </a:r>
            <a:r>
              <a:rPr lang="en-US" b="1" dirty="0"/>
              <a:t>gate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724400"/>
            <a:ext cx="8229600" cy="859536"/>
          </a:xfrm>
        </p:spPr>
        <p:txBody>
          <a:bodyPr>
            <a:noAutofit/>
          </a:bodyPr>
          <a:lstStyle/>
          <a:p>
            <a:pPr marL="109728" indent="0">
              <a:buNone/>
            </a:pPr>
            <a:r>
              <a:rPr lang="en-US" sz="2200" dirty="0"/>
              <a:t>Not(a) = </a:t>
            </a:r>
            <a:r>
              <a:rPr lang="en-US" sz="2200" dirty="0" smtClean="0"/>
              <a:t>Nand(a, a</a:t>
            </a:r>
            <a:r>
              <a:rPr lang="en-US" sz="2200" dirty="0"/>
              <a:t>)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76300" y="3048000"/>
            <a:ext cx="7467600" cy="137160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Chip name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Not</a:t>
            </a:r>
            <a:endParaRPr lang="en-US" sz="2000" dirty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Inputs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in</a:t>
            </a:r>
            <a:endParaRPr lang="en-US" sz="2000" dirty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Outputs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out</a:t>
            </a:r>
            <a:endParaRPr lang="en-US" sz="2000" dirty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Function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If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in=0 then out=1 else out=0.</a:t>
            </a:r>
            <a:endParaRPr lang="en-US" sz="2000" dirty="0" smtClean="0">
              <a:solidFill>
                <a:srgbClr val="000066"/>
              </a:solidFill>
              <a:cs typeface="Times New Roman" pitchFamily="18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514600" y="1736707"/>
            <a:ext cx="1676400" cy="1075765"/>
            <a:chOff x="4416" y="528"/>
            <a:chExt cx="816" cy="528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7" name="Text Box 82"/>
            <p:cNvSpPr txBox="1">
              <a:spLocks noChangeArrowheads="1"/>
            </p:cNvSpPr>
            <p:nvPr/>
          </p:nvSpPr>
          <p:spPr bwMode="auto">
            <a:xfrm>
              <a:off x="4416" y="528"/>
              <a:ext cx="816" cy="52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01600" tIns="190800" rIns="93600" bIns="190800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in  out 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0   1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1   0</a:t>
              </a:r>
            </a:p>
          </p:txBody>
        </p:sp>
        <p:sp>
          <p:nvSpPr>
            <p:cNvPr id="8" name="Line 83"/>
            <p:cNvSpPr>
              <a:spLocks noChangeShapeType="1"/>
            </p:cNvSpPr>
            <p:nvPr/>
          </p:nvSpPr>
          <p:spPr bwMode="auto">
            <a:xfrm>
              <a:off x="4704" y="576"/>
              <a:ext cx="0" cy="432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z="2400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  <p:sp>
          <p:nvSpPr>
            <p:cNvPr id="9" name="Line 84"/>
            <p:cNvSpPr>
              <a:spLocks noChangeShapeType="1"/>
            </p:cNvSpPr>
            <p:nvPr/>
          </p:nvSpPr>
          <p:spPr bwMode="auto">
            <a:xfrm>
              <a:off x="4512" y="720"/>
              <a:ext cx="672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z="2400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869776"/>
            <a:ext cx="19431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497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b="1" dirty="0"/>
              <a:t>The </a:t>
            </a:r>
            <a:r>
              <a:rPr lang="en-US" b="1" dirty="0" smtClean="0"/>
              <a:t>And gate 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38200" y="3483864"/>
            <a:ext cx="7467600" cy="137160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Chip 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name: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And</a:t>
            </a:r>
            <a:endParaRPr lang="en-US" sz="2000" dirty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Inputs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a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, b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Outputs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out</a:t>
            </a:r>
            <a:endParaRPr lang="en-US" sz="2000" dirty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Function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If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a=b=1 then out=1 else out=0.</a:t>
            </a:r>
            <a:endParaRPr lang="en-US" sz="2000" dirty="0" smtClean="0">
              <a:solidFill>
                <a:srgbClr val="000066"/>
              </a:solidFill>
              <a:cs typeface="Times New Roman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1000" y="5236464"/>
            <a:ext cx="8229600" cy="859536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2200" dirty="0" smtClean="0"/>
              <a:t>And(a, b</a:t>
            </a:r>
            <a:r>
              <a:rPr lang="en-US" sz="2200" dirty="0"/>
              <a:t>) = Not</a:t>
            </a:r>
            <a:r>
              <a:rPr lang="en-US" sz="2200" dirty="0" smtClean="0"/>
              <a:t>( Nand(a, b</a:t>
            </a:r>
            <a:r>
              <a:rPr lang="en-US" sz="2200" dirty="0"/>
              <a:t>))</a:t>
            </a: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932827" y="1736538"/>
            <a:ext cx="2399248" cy="1518726"/>
            <a:chOff x="4032" y="624"/>
            <a:chExt cx="1200" cy="816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8" name="Text Box 74"/>
            <p:cNvSpPr txBox="1">
              <a:spLocks noChangeArrowheads="1"/>
            </p:cNvSpPr>
            <p:nvPr/>
          </p:nvSpPr>
          <p:spPr bwMode="auto">
            <a:xfrm>
              <a:off x="4032" y="624"/>
              <a:ext cx="1200" cy="81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01600" tIns="190800" rIns="93600" bIns="190800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a  b   out 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0  0    0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0  1    0 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1  0    0 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1  1    1 </a:t>
              </a:r>
            </a:p>
          </p:txBody>
        </p:sp>
        <p:sp>
          <p:nvSpPr>
            <p:cNvPr id="9" name="Line 75"/>
            <p:cNvSpPr>
              <a:spLocks noChangeShapeType="1"/>
            </p:cNvSpPr>
            <p:nvPr/>
          </p:nvSpPr>
          <p:spPr bwMode="auto">
            <a:xfrm>
              <a:off x="4512" y="672"/>
              <a:ext cx="0" cy="72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  <p:sp>
          <p:nvSpPr>
            <p:cNvPr id="10" name="Line 76"/>
            <p:cNvSpPr>
              <a:spLocks noChangeShapeType="1"/>
            </p:cNvSpPr>
            <p:nvPr/>
          </p:nvSpPr>
          <p:spPr bwMode="auto">
            <a:xfrm>
              <a:off x="4128" y="816"/>
              <a:ext cx="1056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072038"/>
            <a:ext cx="21336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497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b="1" dirty="0"/>
              <a:t>The </a:t>
            </a:r>
            <a:r>
              <a:rPr lang="en-US" b="1" dirty="0" smtClean="0"/>
              <a:t>Or gate 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65568" y="3483864"/>
            <a:ext cx="7467600" cy="137160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Chip name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Or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Inputs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a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, b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Outputs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out</a:t>
            </a:r>
            <a:endParaRPr lang="en-US" sz="2000" dirty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Function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If a=b=0 then out=0 else out=1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5160264"/>
            <a:ext cx="8229600" cy="859536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2200" dirty="0"/>
              <a:t>Or(a</a:t>
            </a:r>
            <a:r>
              <a:rPr lang="en-US" sz="2200" dirty="0" smtClean="0"/>
              <a:t>, b</a:t>
            </a:r>
            <a:r>
              <a:rPr lang="en-US" sz="2200" dirty="0"/>
              <a:t>) = Not(And(Not(a</a:t>
            </a:r>
            <a:r>
              <a:rPr lang="en-US" sz="2200" dirty="0" smtClean="0"/>
              <a:t>), Not(b</a:t>
            </a:r>
            <a:r>
              <a:rPr lang="en-US" sz="2200" dirty="0"/>
              <a:t>)))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053123" y="1736538"/>
            <a:ext cx="2399248" cy="1518726"/>
            <a:chOff x="4032" y="624"/>
            <a:chExt cx="1200" cy="816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7" name="Text Box 74"/>
            <p:cNvSpPr txBox="1">
              <a:spLocks noChangeArrowheads="1"/>
            </p:cNvSpPr>
            <p:nvPr/>
          </p:nvSpPr>
          <p:spPr bwMode="auto">
            <a:xfrm>
              <a:off x="4032" y="624"/>
              <a:ext cx="1200" cy="81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01600" tIns="190800" rIns="93600" bIns="190800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a  b   out 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0  0    0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0  1    1 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1  0    1 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1  1    1 </a:t>
              </a:r>
            </a:p>
          </p:txBody>
        </p:sp>
        <p:sp>
          <p:nvSpPr>
            <p:cNvPr id="8" name="Line 75"/>
            <p:cNvSpPr>
              <a:spLocks noChangeShapeType="1"/>
            </p:cNvSpPr>
            <p:nvPr/>
          </p:nvSpPr>
          <p:spPr bwMode="auto">
            <a:xfrm>
              <a:off x="4512" y="672"/>
              <a:ext cx="0" cy="72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  <p:sp>
          <p:nvSpPr>
            <p:cNvPr id="9" name="Line 76"/>
            <p:cNvSpPr>
              <a:spLocks noChangeShapeType="1"/>
            </p:cNvSpPr>
            <p:nvPr/>
          </p:nvSpPr>
          <p:spPr bwMode="auto">
            <a:xfrm>
              <a:off x="4128" y="816"/>
              <a:ext cx="1056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75" y="2081563"/>
            <a:ext cx="19907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r="29432"/>
          <a:stretch/>
        </p:blipFill>
        <p:spPr bwMode="auto">
          <a:xfrm>
            <a:off x="7086600" y="5715000"/>
            <a:ext cx="1703822" cy="87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00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b="1" dirty="0"/>
              <a:t>The </a:t>
            </a:r>
            <a:r>
              <a:rPr lang="en-US" b="1" dirty="0" err="1" smtClean="0"/>
              <a:t>Xor</a:t>
            </a:r>
            <a:r>
              <a:rPr lang="en-US" b="1" dirty="0" smtClean="0"/>
              <a:t> gate 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65568" y="3483864"/>
            <a:ext cx="7467600" cy="137160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Chip name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err="1" smtClean="0">
                <a:solidFill>
                  <a:srgbClr val="000066"/>
                </a:solidFill>
                <a:cs typeface="Times New Roman" pitchFamily="18" charset="0"/>
              </a:rPr>
              <a:t>Xor</a:t>
            </a:r>
            <a:endParaRPr lang="en-US" sz="2000" dirty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Inputs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a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, b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Outputs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out</a:t>
            </a:r>
            <a:endParaRPr lang="en-US" sz="2000" dirty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Function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If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a≠b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 then out=1 else out=0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.</a:t>
            </a:r>
            <a:endParaRPr lang="en-US" sz="2000" dirty="0">
              <a:solidFill>
                <a:srgbClr val="000066"/>
              </a:solidFill>
              <a:cs typeface="Times New Roman" pitchFamily="18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5160264"/>
            <a:ext cx="8229600" cy="859536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2200" dirty="0" err="1"/>
              <a:t>Xor</a:t>
            </a:r>
            <a:r>
              <a:rPr lang="en-US" sz="2200" dirty="0"/>
              <a:t>(a</a:t>
            </a:r>
            <a:r>
              <a:rPr lang="en-US" sz="2200" dirty="0" smtClean="0"/>
              <a:t>, b</a:t>
            </a:r>
            <a:r>
              <a:rPr lang="en-US" sz="2200" dirty="0"/>
              <a:t>) = Or(And(a</a:t>
            </a:r>
            <a:r>
              <a:rPr lang="en-US" sz="2200" dirty="0" smtClean="0"/>
              <a:t>, Not(b)), And(Not(a), b</a:t>
            </a:r>
            <a:r>
              <a:rPr lang="en-US" sz="2200" dirty="0"/>
              <a:t>)))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286000" y="1736538"/>
            <a:ext cx="2399248" cy="1518726"/>
            <a:chOff x="4032" y="624"/>
            <a:chExt cx="1200" cy="816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7" name="Text Box 74"/>
            <p:cNvSpPr txBox="1">
              <a:spLocks noChangeArrowheads="1"/>
            </p:cNvSpPr>
            <p:nvPr/>
          </p:nvSpPr>
          <p:spPr bwMode="auto">
            <a:xfrm>
              <a:off x="4032" y="624"/>
              <a:ext cx="1200" cy="81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01600" tIns="190800" rIns="93600" bIns="190800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a  b   out 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0  0    0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0  1    1 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1  0    1 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1  1    0 </a:t>
              </a:r>
            </a:p>
          </p:txBody>
        </p:sp>
        <p:sp>
          <p:nvSpPr>
            <p:cNvPr id="8" name="Line 75"/>
            <p:cNvSpPr>
              <a:spLocks noChangeShapeType="1"/>
            </p:cNvSpPr>
            <p:nvPr/>
          </p:nvSpPr>
          <p:spPr bwMode="auto">
            <a:xfrm>
              <a:off x="4512" y="672"/>
              <a:ext cx="0" cy="72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  <p:sp>
          <p:nvSpPr>
            <p:cNvPr id="9" name="Line 76"/>
            <p:cNvSpPr>
              <a:spLocks noChangeShapeType="1"/>
            </p:cNvSpPr>
            <p:nvPr/>
          </p:nvSpPr>
          <p:spPr bwMode="auto">
            <a:xfrm>
              <a:off x="4128" y="816"/>
              <a:ext cx="1056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</p:grp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000601"/>
            <a:ext cx="2438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1880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b="1" dirty="0"/>
              <a:t>The Multiplexor </a:t>
            </a:r>
            <a:r>
              <a:rPr lang="en-US" b="1" dirty="0" smtClean="0"/>
              <a:t>(Mux)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76299" y="4724400"/>
            <a:ext cx="7467600" cy="167640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Chip name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Mux</a:t>
            </a:r>
            <a:endParaRPr lang="en-US" sz="2000" dirty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Inputs: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a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, b,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endParaRPr lang="en-US" sz="2000" dirty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Outputs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out</a:t>
            </a:r>
            <a:endParaRPr lang="en-US" sz="2000" dirty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Function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If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=0 then out=a else out=b.</a:t>
            </a:r>
            <a:endParaRPr lang="en-US" sz="2000" dirty="0" smtClean="0">
              <a:solidFill>
                <a:srgbClr val="000066"/>
              </a:solidFill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7" t="40184" b="3101"/>
          <a:stretch/>
        </p:blipFill>
        <p:spPr bwMode="auto">
          <a:xfrm>
            <a:off x="5486400" y="2222500"/>
            <a:ext cx="2673316" cy="1601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333500" y="1662228"/>
            <a:ext cx="2019300" cy="2838450"/>
            <a:chOff x="3619500" y="2009775"/>
            <a:chExt cx="2019300" cy="283845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619500" y="2009775"/>
              <a:ext cx="2019300" cy="2838450"/>
            </a:xfrm>
            <a:prstGeom prst="rect">
              <a:avLst/>
            </a:prstGeom>
            <a:ln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15925" algn="l"/>
                  <a:tab pos="831850" algn="l"/>
                  <a:tab pos="1247775" algn="l"/>
                  <a:tab pos="1903413" algn="l"/>
                  <a:tab pos="2589213" algn="l"/>
                </a:tabLst>
              </a:pPr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Times New Roman" pitchFamily="18" charset="0"/>
                </a:rPr>
                <a:t>a	  b 	 </a:t>
              </a:r>
              <a:r>
                <a:rPr lang="en-US" dirty="0" err="1" smtClean="0">
                  <a:solidFill>
                    <a:srgbClr val="002060"/>
                  </a:solidFill>
                  <a:latin typeface="Arial" pitchFamily="34" charset="0"/>
                  <a:cs typeface="Times New Roman" pitchFamily="18" charset="0"/>
                </a:rPr>
                <a:t>sel</a:t>
              </a:r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Times New Roman" pitchFamily="18" charset="0"/>
                </a:rPr>
                <a:t>	  out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15925" algn="l"/>
                  <a:tab pos="831850" algn="l"/>
                  <a:tab pos="1247775" algn="l"/>
                  <a:tab pos="1903413" algn="l"/>
                  <a:tab pos="2589213" algn="l"/>
                </a:tabLst>
              </a:pPr>
              <a:endParaRPr lang="en-US" sz="1000" dirty="0" smtClean="0">
                <a:solidFill>
                  <a:srgbClr val="00206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endParaRP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15925" algn="l"/>
                  <a:tab pos="831850" algn="l"/>
                  <a:tab pos="1247775" algn="l"/>
                  <a:tab pos="1903413" algn="l"/>
                  <a:tab pos="2589213" algn="l"/>
                </a:tabLst>
              </a:pPr>
              <a:r>
                <a:rPr lang="en-US" dirty="0" smtClean="0">
                  <a:solidFill>
                    <a:srgbClr val="002060"/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0	  0	   0	    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15925" algn="l"/>
                  <a:tab pos="831850" algn="l"/>
                  <a:tab pos="1247775" algn="l"/>
                  <a:tab pos="1903413" algn="l"/>
                  <a:tab pos="2589213" algn="l"/>
                </a:tabLst>
              </a:pPr>
              <a:r>
                <a:rPr lang="en-US" dirty="0" smtClean="0">
                  <a:solidFill>
                    <a:srgbClr val="002060"/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0	  0	   1	    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15925" algn="l"/>
                  <a:tab pos="831850" algn="l"/>
                  <a:tab pos="1247775" algn="l"/>
                  <a:tab pos="1903413" algn="l"/>
                  <a:tab pos="2589213" algn="l"/>
                </a:tabLst>
              </a:pPr>
              <a:r>
                <a:rPr lang="en-US" dirty="0" smtClean="0">
                  <a:solidFill>
                    <a:srgbClr val="002060"/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0	  1	   0	    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15925" algn="l"/>
                  <a:tab pos="831850" algn="l"/>
                  <a:tab pos="1247775" algn="l"/>
                  <a:tab pos="1903413" algn="l"/>
                  <a:tab pos="2589213" algn="l"/>
                </a:tabLst>
              </a:pPr>
              <a:r>
                <a:rPr lang="en-US" dirty="0" smtClean="0">
                  <a:solidFill>
                    <a:srgbClr val="002060"/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0	  1	   1	    1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15925" algn="l"/>
                  <a:tab pos="831850" algn="l"/>
                  <a:tab pos="1247775" algn="l"/>
                  <a:tab pos="1903413" algn="l"/>
                  <a:tab pos="2589213" algn="l"/>
                </a:tabLst>
              </a:pPr>
              <a:r>
                <a:rPr lang="en-US" dirty="0" smtClean="0">
                  <a:solidFill>
                    <a:srgbClr val="002060"/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1	  0	   0	    1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15925" algn="l"/>
                  <a:tab pos="831850" algn="l"/>
                  <a:tab pos="1247775" algn="l"/>
                  <a:tab pos="1903413" algn="l"/>
                  <a:tab pos="2589213" algn="l"/>
                </a:tabLst>
              </a:pPr>
              <a:r>
                <a:rPr lang="en-US" dirty="0" smtClean="0">
                  <a:solidFill>
                    <a:srgbClr val="002060"/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1	  0	   1	    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15925" algn="l"/>
                  <a:tab pos="831850" algn="l"/>
                  <a:tab pos="1247775" algn="l"/>
                  <a:tab pos="1903413" algn="l"/>
                  <a:tab pos="2589213" algn="l"/>
                </a:tabLst>
              </a:pPr>
              <a:r>
                <a:rPr lang="en-US" dirty="0" smtClean="0">
                  <a:solidFill>
                    <a:srgbClr val="002060"/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1	  1	   0	    1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15925" algn="l"/>
                  <a:tab pos="831850" algn="l"/>
                  <a:tab pos="1247775" algn="l"/>
                  <a:tab pos="1903413" algn="l"/>
                  <a:tab pos="2589213" algn="l"/>
                </a:tabLst>
              </a:pPr>
              <a:r>
                <a:rPr lang="en-US" dirty="0" smtClean="0">
                  <a:solidFill>
                    <a:srgbClr val="002060"/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1	  1	   1	    1</a:t>
              </a:r>
              <a:endParaRPr lang="en-US" dirty="0" smtClean="0">
                <a:solidFill>
                  <a:srgbClr val="002060"/>
                </a:solidFill>
                <a:latin typeface="Times New Roman" pitchFamily="18" charset="0"/>
              </a:endParaRPr>
            </a:p>
          </p:txBody>
        </p:sp>
        <p:sp>
          <p:nvSpPr>
            <p:cNvPr id="7" name="Line 75"/>
            <p:cNvSpPr>
              <a:spLocks noChangeShapeType="1"/>
            </p:cNvSpPr>
            <p:nvPr/>
          </p:nvSpPr>
          <p:spPr bwMode="auto">
            <a:xfrm>
              <a:off x="4953000" y="2088948"/>
              <a:ext cx="0" cy="265176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  <p:sp>
          <p:nvSpPr>
            <p:cNvPr id="8" name="Line 76"/>
            <p:cNvSpPr>
              <a:spLocks noChangeShapeType="1"/>
            </p:cNvSpPr>
            <p:nvPr/>
          </p:nvSpPr>
          <p:spPr bwMode="auto">
            <a:xfrm>
              <a:off x="3657600" y="2362200"/>
              <a:ext cx="1905000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3886200" y="1676400"/>
            <a:ext cx="1143000" cy="1077913"/>
            <a:chOff x="2448" y="861"/>
            <a:chExt cx="720" cy="679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448" y="861"/>
              <a:ext cx="720" cy="679"/>
            </a:xfrm>
            <a:prstGeom prst="rect">
              <a:avLst/>
            </a:prstGeom>
            <a:ln/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15925" algn="l"/>
                  <a:tab pos="831850" algn="l"/>
                  <a:tab pos="1247775" algn="l"/>
                  <a:tab pos="1903413" algn="l"/>
                  <a:tab pos="2589213" algn="l"/>
                </a:tabLst>
              </a:pPr>
              <a:r>
                <a:rPr lang="en-US" dirty="0" err="1" smtClean="0">
                  <a:solidFill>
                    <a:srgbClr val="002060"/>
                  </a:solidFill>
                  <a:latin typeface="Arial" pitchFamily="34" charset="0"/>
                  <a:cs typeface="Times New Roman" pitchFamily="18" charset="0"/>
                </a:rPr>
                <a:t>sel</a:t>
              </a:r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Times New Roman" pitchFamily="18" charset="0"/>
                </a:rPr>
                <a:t>	  out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15925" algn="l"/>
                  <a:tab pos="831850" algn="l"/>
                  <a:tab pos="1247775" algn="l"/>
                  <a:tab pos="1903413" algn="l"/>
                  <a:tab pos="2589213" algn="l"/>
                </a:tabLst>
              </a:pPr>
              <a:endParaRPr lang="en-US" sz="1000" dirty="0" smtClean="0">
                <a:solidFill>
                  <a:srgbClr val="00206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endParaRP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15925" algn="l"/>
                  <a:tab pos="831850" algn="l"/>
                  <a:tab pos="1247775" algn="l"/>
                  <a:tab pos="1903413" algn="l"/>
                  <a:tab pos="2589213" algn="l"/>
                </a:tabLst>
              </a:pPr>
              <a:r>
                <a:rPr lang="en-US" dirty="0" smtClean="0">
                  <a:solidFill>
                    <a:srgbClr val="002060"/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0	    a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15925" algn="l"/>
                  <a:tab pos="831850" algn="l"/>
                  <a:tab pos="1247775" algn="l"/>
                  <a:tab pos="1903413" algn="l"/>
                  <a:tab pos="2589213" algn="l"/>
                </a:tabLst>
              </a:pPr>
              <a:r>
                <a:rPr lang="en-US" dirty="0" smtClean="0">
                  <a:solidFill>
                    <a:srgbClr val="002060"/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1	    b</a:t>
              </a:r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 flipV="1">
              <a:off x="2477" y="1101"/>
              <a:ext cx="662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z="2400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 flipV="1">
              <a:off x="2784" y="888"/>
              <a:ext cx="0" cy="634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z="2400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00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b="1" dirty="0"/>
              <a:t>The </a:t>
            </a:r>
            <a:r>
              <a:rPr lang="en-US" b="1" dirty="0" err="1" smtClean="0"/>
              <a:t>Demultiplexor</a:t>
            </a:r>
            <a:r>
              <a:rPr lang="en-US" b="1" dirty="0" smtClean="0"/>
              <a:t> (</a:t>
            </a:r>
            <a:r>
              <a:rPr lang="en-US" b="1" dirty="0" err="1" smtClean="0"/>
              <a:t>DMux</a:t>
            </a:r>
            <a:r>
              <a:rPr lang="en-US" b="1" dirty="0" smtClean="0"/>
              <a:t>)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76299" y="4191000"/>
            <a:ext cx="7467600" cy="167640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Chip name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err="1" smtClean="0">
                <a:solidFill>
                  <a:srgbClr val="000066"/>
                </a:solidFill>
                <a:cs typeface="Times New Roman" pitchFamily="18" charset="0"/>
              </a:rPr>
              <a:t>DMux</a:t>
            </a:r>
            <a:endParaRPr lang="en-US" sz="2000" dirty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Inputs: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in,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endParaRPr lang="en-US" sz="2000" dirty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Outputs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a, b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Function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If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=0 then {a=in, b=0} else {a=0, b=in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}.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7"/>
          <a:stretch/>
        </p:blipFill>
        <p:spPr bwMode="auto">
          <a:xfrm>
            <a:off x="5632759" y="2298343"/>
            <a:ext cx="2524640" cy="160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990600" y="1917343"/>
            <a:ext cx="2209800" cy="1616789"/>
            <a:chOff x="1958547" y="3003011"/>
            <a:chExt cx="1694354" cy="1616789"/>
          </a:xfrm>
        </p:grpSpPr>
        <p:sp>
          <p:nvSpPr>
            <p:cNvPr id="7" name="Text Box 74"/>
            <p:cNvSpPr txBox="1">
              <a:spLocks noChangeArrowheads="1"/>
            </p:cNvSpPr>
            <p:nvPr/>
          </p:nvSpPr>
          <p:spPr bwMode="auto">
            <a:xfrm>
              <a:off x="1958547" y="3003011"/>
              <a:ext cx="1694354" cy="1616789"/>
            </a:xfrm>
            <a:prstGeom prst="rect">
              <a:avLst/>
            </a:prstGeom>
            <a:ln>
              <a:headEnd/>
              <a:tailE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01600" tIns="190800" rIns="93600" bIns="190800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in </a:t>
              </a:r>
              <a:r>
                <a:rPr lang="en-US" b="1" dirty="0" err="1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sel</a:t>
              </a: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 a   b 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0   0  0   0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0   1  0   0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1   0  1   0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1   1  0   1</a:t>
              </a:r>
            </a:p>
          </p:txBody>
        </p:sp>
        <p:sp>
          <p:nvSpPr>
            <p:cNvPr id="8" name="Line 75"/>
            <p:cNvSpPr>
              <a:spLocks noChangeShapeType="1"/>
            </p:cNvSpPr>
            <p:nvPr/>
          </p:nvSpPr>
          <p:spPr bwMode="auto">
            <a:xfrm>
              <a:off x="2776511" y="3092348"/>
              <a:ext cx="0" cy="137160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  <p:sp>
          <p:nvSpPr>
            <p:cNvPr id="9" name="Line 76"/>
            <p:cNvSpPr>
              <a:spLocks noChangeShapeType="1"/>
            </p:cNvSpPr>
            <p:nvPr/>
          </p:nvSpPr>
          <p:spPr bwMode="auto">
            <a:xfrm>
              <a:off x="2075399" y="3360359"/>
              <a:ext cx="1472335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  <p:sp>
          <p:nvSpPr>
            <p:cNvPr id="10" name="Line 75"/>
            <p:cNvSpPr>
              <a:spLocks noChangeShapeType="1"/>
            </p:cNvSpPr>
            <p:nvPr/>
          </p:nvSpPr>
          <p:spPr bwMode="auto">
            <a:xfrm>
              <a:off x="3127067" y="3063556"/>
              <a:ext cx="0" cy="137160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</a:rPr>
                <a:t> </a:t>
              </a:r>
              <a:endParaRPr lang="he-IL" dirty="0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696825" y="1917343"/>
            <a:ext cx="1660525" cy="1077913"/>
            <a:chOff x="2448" y="861"/>
            <a:chExt cx="1046" cy="679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448" y="861"/>
              <a:ext cx="1046" cy="679"/>
            </a:xfrm>
            <a:prstGeom prst="rect">
              <a:avLst/>
            </a:prstGeom>
            <a:ln/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15925" algn="l"/>
                  <a:tab pos="831850" algn="l"/>
                  <a:tab pos="1247775" algn="l"/>
                  <a:tab pos="1903413" algn="l"/>
                  <a:tab pos="2589213" algn="l"/>
                </a:tabLst>
              </a:pPr>
              <a:r>
                <a:rPr lang="en-US" dirty="0" err="1" smtClean="0">
                  <a:solidFill>
                    <a:srgbClr val="002060"/>
                  </a:solidFill>
                  <a:latin typeface="Arial" pitchFamily="34" charset="0"/>
                  <a:cs typeface="Times New Roman" pitchFamily="18" charset="0"/>
                </a:rPr>
                <a:t>sel</a:t>
              </a:r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Times New Roman" pitchFamily="18" charset="0"/>
                </a:rPr>
                <a:t>	  a      b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15925" algn="l"/>
                  <a:tab pos="831850" algn="l"/>
                  <a:tab pos="1247775" algn="l"/>
                  <a:tab pos="1903413" algn="l"/>
                  <a:tab pos="2589213" algn="l"/>
                </a:tabLst>
              </a:pPr>
              <a:endParaRPr lang="en-US" sz="1000" dirty="0" smtClean="0">
                <a:solidFill>
                  <a:srgbClr val="00206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endParaRP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15925" algn="l"/>
                  <a:tab pos="831850" algn="l"/>
                  <a:tab pos="1247775" algn="l"/>
                  <a:tab pos="1903413" algn="l"/>
                  <a:tab pos="2589213" algn="l"/>
                </a:tabLst>
              </a:pPr>
              <a:r>
                <a:rPr lang="en-US" dirty="0" smtClean="0">
                  <a:solidFill>
                    <a:srgbClr val="002060"/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0	   in    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15925" algn="l"/>
                  <a:tab pos="831850" algn="l"/>
                  <a:tab pos="1247775" algn="l"/>
                  <a:tab pos="1903413" algn="l"/>
                  <a:tab pos="2589213" algn="l"/>
                </a:tabLst>
              </a:pPr>
              <a:r>
                <a:rPr lang="en-US" dirty="0" smtClean="0">
                  <a:solidFill>
                    <a:srgbClr val="002060"/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1	   0     in</a:t>
              </a: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2477" y="1101"/>
              <a:ext cx="922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z="2400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2784" y="888"/>
              <a:ext cx="0" cy="634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z="2400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60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b="1" dirty="0"/>
              <a:t>Multi-bit versions of basic gates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25112"/>
          </a:xfrm>
        </p:spPr>
        <p:txBody>
          <a:bodyPr/>
          <a:lstStyle/>
          <a:p>
            <a:r>
              <a:rPr lang="en-US" sz="2200" b="1" dirty="0"/>
              <a:t>Multi-bit Not </a:t>
            </a:r>
            <a:endParaRPr lang="en-US" sz="2200" b="1" dirty="0" smtClean="0"/>
          </a:p>
          <a:p>
            <a:endParaRPr lang="en-US" sz="2200" b="1" dirty="0"/>
          </a:p>
          <a:p>
            <a:endParaRPr lang="en-US" sz="2200" b="1" dirty="0" smtClean="0"/>
          </a:p>
          <a:p>
            <a:endParaRPr lang="en-US" sz="2200" b="1" dirty="0"/>
          </a:p>
          <a:p>
            <a:endParaRPr lang="en-US" sz="2200" b="1" dirty="0" smtClean="0"/>
          </a:p>
          <a:p>
            <a:endParaRPr lang="en-US" sz="2200" b="1" dirty="0" smtClean="0"/>
          </a:p>
          <a:p>
            <a:r>
              <a:rPr lang="en-US" sz="2200" b="1" dirty="0"/>
              <a:t>Multi-bit And </a:t>
            </a:r>
          </a:p>
          <a:p>
            <a:endParaRPr lang="en-US" sz="2400" b="1" dirty="0"/>
          </a:p>
          <a:p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94228" y="2179320"/>
            <a:ext cx="7467600" cy="155448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Chip name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Not16</a:t>
            </a:r>
            <a:endParaRPr lang="en-US" sz="2000" dirty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Inputs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in[16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		//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a 16-bit pin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Outputs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out[16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Function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For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=0..15 out[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]=Not(in[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]).</a:t>
            </a:r>
            <a:endParaRPr lang="en-US" sz="2000" dirty="0" smtClean="0">
              <a:solidFill>
                <a:srgbClr val="000066"/>
              </a:solidFill>
              <a:cs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94228" y="4419600"/>
            <a:ext cx="7467600" cy="155448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Chip name: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And16</a:t>
            </a:r>
            <a:endParaRPr lang="en-US" sz="2000" dirty="0" smtClean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Inputs: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a[16], b[16]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Outputs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out[16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Function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For I=0..15 out[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]=And(a[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],b[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]).</a:t>
            </a:r>
            <a:endParaRPr lang="en-US" sz="2000" dirty="0" smtClean="0">
              <a:solidFill>
                <a:srgbClr val="000066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32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b="1" dirty="0"/>
              <a:t>Multi-bit versions of basic gates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25112"/>
          </a:xfrm>
        </p:spPr>
        <p:txBody>
          <a:bodyPr/>
          <a:lstStyle/>
          <a:p>
            <a:r>
              <a:rPr lang="en-US" sz="2200" b="1" dirty="0"/>
              <a:t>Multi-bit </a:t>
            </a:r>
            <a:r>
              <a:rPr lang="en-US" sz="2200" b="1" dirty="0" smtClean="0"/>
              <a:t>Or </a:t>
            </a:r>
          </a:p>
          <a:p>
            <a:endParaRPr lang="en-US" sz="2200" b="1" dirty="0"/>
          </a:p>
          <a:p>
            <a:endParaRPr lang="en-US" sz="2200" b="1" dirty="0" smtClean="0"/>
          </a:p>
          <a:p>
            <a:endParaRPr lang="en-US" sz="2200" b="1" dirty="0"/>
          </a:p>
          <a:p>
            <a:endParaRPr lang="en-US" sz="2200" b="1" dirty="0" smtClean="0"/>
          </a:p>
          <a:p>
            <a:endParaRPr lang="en-US" sz="2200" b="1" dirty="0" smtClean="0"/>
          </a:p>
          <a:p>
            <a:r>
              <a:rPr lang="en-US" sz="2200" b="1" dirty="0"/>
              <a:t>Multi-bit </a:t>
            </a:r>
            <a:r>
              <a:rPr lang="en-US" sz="2200" b="1" dirty="0" smtClean="0"/>
              <a:t>Mux</a:t>
            </a:r>
            <a:endParaRPr lang="en-US" sz="2200" b="1" dirty="0"/>
          </a:p>
          <a:p>
            <a:endParaRPr lang="en-US" sz="2400" b="1" dirty="0"/>
          </a:p>
          <a:p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94228" y="2179320"/>
            <a:ext cx="7467600" cy="155448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Chip name: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Or16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Inputs: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a[16], b[16]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Outputs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out[16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Function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For I=0..15 out[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i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]=Or(a[</a:t>
            </a:r>
            <a:r>
              <a:rPr lang="en-US" sz="2000" dirty="0" err="1" smtClean="0">
                <a:solidFill>
                  <a:srgbClr val="000066"/>
                </a:solidFill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],b[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]).</a:t>
            </a:r>
            <a:endParaRPr lang="en-US" sz="2000" dirty="0" smtClean="0">
              <a:solidFill>
                <a:srgbClr val="000066"/>
              </a:solidFill>
              <a:cs typeface="Times New Roman" pitchFamily="18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94228" y="4419600"/>
            <a:ext cx="7467600" cy="175260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Chip name: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Mux16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Inputs: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a[16], b[16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], </a:t>
            </a:r>
            <a:r>
              <a:rPr lang="en-US" sz="2000" dirty="0" err="1" smtClean="0">
                <a:solidFill>
                  <a:srgbClr val="000066"/>
                </a:solidFill>
                <a:cs typeface="Times New Roman" pitchFamily="18" charset="0"/>
              </a:rPr>
              <a:t>sel</a:t>
            </a:r>
            <a:endParaRPr lang="en-US" sz="2000" dirty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Outputs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out[16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Function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If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=0 then for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=0..15 out[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]=a[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 else for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=0..15 out[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]=b[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].</a:t>
            </a:r>
            <a:endParaRPr lang="en-US" sz="2000" dirty="0" smtClean="0">
              <a:solidFill>
                <a:srgbClr val="000066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42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b="1" dirty="0"/>
              <a:t>Multi-Way Versions of Basic Gates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25112"/>
          </a:xfrm>
        </p:spPr>
        <p:txBody>
          <a:bodyPr>
            <a:normAutofit/>
          </a:bodyPr>
          <a:lstStyle/>
          <a:p>
            <a:r>
              <a:rPr lang="en-US" sz="2200" b="1" dirty="0"/>
              <a:t>Multi-way Or </a:t>
            </a:r>
          </a:p>
          <a:p>
            <a:endParaRPr lang="en-US" sz="2200" b="1" dirty="0" smtClean="0"/>
          </a:p>
          <a:p>
            <a:endParaRPr lang="en-US" sz="2200" b="1" dirty="0"/>
          </a:p>
          <a:p>
            <a:endParaRPr lang="en-US" sz="2200" b="1" dirty="0" smtClean="0"/>
          </a:p>
          <a:p>
            <a:endParaRPr lang="en-US" sz="2200" b="1" dirty="0" smtClean="0"/>
          </a:p>
          <a:p>
            <a:endParaRPr lang="en-US" sz="2200" b="1" dirty="0" smtClean="0"/>
          </a:p>
          <a:p>
            <a:pPr marL="109728" indent="0">
              <a:buNone/>
            </a:pPr>
            <a:r>
              <a:rPr lang="en-US" sz="2200" dirty="0"/>
              <a:t>An n-way Or gate outputs 1 when at least one of its bit inputs is 1, and 0 otherwise. 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94228" y="2179320"/>
            <a:ext cx="7467600" cy="155448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Chip name: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Or8Way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Inputs: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in[8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]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Outputs: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out</a:t>
            </a:r>
            <a:endParaRPr lang="en-US" sz="2000" dirty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Function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out = Or(in[0], in[1], ..., in[7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]).</a:t>
            </a:r>
            <a:endParaRPr lang="en-US" sz="2000" dirty="0" smtClean="0">
              <a:solidFill>
                <a:srgbClr val="000066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42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algn="l"/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4688"/>
            <a:ext cx="8229600" cy="4325112"/>
          </a:xfrm>
        </p:spPr>
        <p:txBody>
          <a:bodyPr>
            <a:normAutofit/>
          </a:bodyPr>
          <a:lstStyle/>
          <a:p>
            <a:r>
              <a:rPr lang="en-US" sz="2600" dirty="0" smtClean="0"/>
              <a:t>Project 8:</a:t>
            </a:r>
            <a:endParaRPr lang="he-IL" sz="2600" dirty="0">
              <a:hlinkClick r:id="rId2"/>
            </a:endParaRPr>
          </a:p>
          <a:p>
            <a:pPr marL="109728" indent="0">
              <a:buNone/>
            </a:pPr>
            <a:r>
              <a:rPr lang="en-US" sz="2200" dirty="0">
                <a:hlinkClick r:id="rId3"/>
              </a:rPr>
              <a:t>http://my.jce.ac.il/~</a:t>
            </a:r>
            <a:r>
              <a:rPr lang="en-US" sz="2200" dirty="0" smtClean="0">
                <a:hlinkClick r:id="rId3"/>
              </a:rPr>
              <a:t>arikgi/Web/Ex/Ex08/index.htm</a:t>
            </a:r>
            <a:endParaRPr lang="he-IL" sz="2200" dirty="0" smtClean="0"/>
          </a:p>
          <a:p>
            <a:pPr marL="109728" indent="0">
              <a:buNone/>
            </a:pPr>
            <a:endParaRPr lang="he-IL" dirty="0" smtClean="0"/>
          </a:p>
          <a:p>
            <a:r>
              <a:rPr lang="en-US" sz="2600" dirty="0" smtClean="0"/>
              <a:t>EX08 </a:t>
            </a:r>
            <a:r>
              <a:rPr lang="en-US" sz="2600" dirty="0"/>
              <a:t>zip </a:t>
            </a:r>
            <a:r>
              <a:rPr lang="he-IL" sz="2600" dirty="0" smtClean="0"/>
              <a:t>:</a:t>
            </a:r>
            <a:endParaRPr lang="en-US" sz="2600" dirty="0"/>
          </a:p>
          <a:p>
            <a:pPr marL="109728" indent="0">
              <a:buNone/>
            </a:pPr>
            <a:r>
              <a:rPr lang="en-US" sz="2200" dirty="0">
                <a:hlinkClick r:id="rId4"/>
              </a:rPr>
              <a:t>http://my.jce.ac.il/~</a:t>
            </a:r>
            <a:r>
              <a:rPr lang="en-US" sz="2200" dirty="0" smtClean="0">
                <a:hlinkClick r:id="rId4"/>
              </a:rPr>
              <a:t>arikgi/Web/Ex/Ex08/Ex08.zip</a:t>
            </a:r>
            <a:endParaRPr lang="he-IL" sz="2200" dirty="0" smtClean="0"/>
          </a:p>
          <a:p>
            <a:pPr marL="109728" indent="0">
              <a:buNone/>
            </a:pPr>
            <a:endParaRPr lang="he-IL" sz="2600" dirty="0"/>
          </a:p>
          <a:p>
            <a:pPr marL="109728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2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b="1" dirty="0"/>
              <a:t>Multi-Way Versions of Basic Gates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Multi-way/Multi-Bit  Mux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pPr marL="109728" indent="0">
              <a:buNone/>
            </a:pPr>
            <a:endParaRPr lang="en-US" sz="2000" b="1" dirty="0" smtClean="0"/>
          </a:p>
          <a:p>
            <a:pPr marL="109728" indent="0">
              <a:buNone/>
            </a:pPr>
            <a:r>
              <a:rPr lang="en-US" sz="2200" dirty="0" smtClean="0"/>
              <a:t>An </a:t>
            </a:r>
            <a:r>
              <a:rPr lang="en-US" sz="2200" dirty="0"/>
              <a:t>m-way n-bit multiplexor selects one of m n-bit input busses and outputs it to a single n-bit output bus. </a:t>
            </a:r>
            <a:r>
              <a:rPr lang="en-US" sz="2200" b="1" dirty="0" smtClean="0"/>
              <a:t> </a:t>
            </a:r>
            <a:endParaRPr lang="en-US" sz="2200" b="1" dirty="0"/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41" y="2195512"/>
            <a:ext cx="2909720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371600" y="2433893"/>
            <a:ext cx="3008332" cy="1518726"/>
            <a:chOff x="4032" y="624"/>
            <a:chExt cx="702" cy="816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8" name="Text Box 74"/>
            <p:cNvSpPr txBox="1">
              <a:spLocks noChangeArrowheads="1"/>
            </p:cNvSpPr>
            <p:nvPr/>
          </p:nvSpPr>
          <p:spPr bwMode="auto">
            <a:xfrm>
              <a:off x="4032" y="624"/>
              <a:ext cx="702" cy="81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01600" tIns="190800" rIns="93600" bIns="190800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err="1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sel</a:t>
              </a: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[1] </a:t>
              </a:r>
              <a:r>
                <a:rPr lang="en-US" b="1" dirty="0" err="1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sel</a:t>
              </a: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[0]  out 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 0      0      </a:t>
              </a:r>
              <a:r>
                <a:rPr lang="en-US" b="1" dirty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 0      1      b 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 1      0      c 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 1      1      d </a:t>
              </a:r>
            </a:p>
          </p:txBody>
        </p:sp>
        <p:sp>
          <p:nvSpPr>
            <p:cNvPr id="9" name="Line 75"/>
            <p:cNvSpPr>
              <a:spLocks noChangeShapeType="1"/>
            </p:cNvSpPr>
            <p:nvPr/>
          </p:nvSpPr>
          <p:spPr bwMode="auto">
            <a:xfrm>
              <a:off x="4512" y="672"/>
              <a:ext cx="0" cy="72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  <p:sp>
          <p:nvSpPr>
            <p:cNvPr id="10" name="Line 76"/>
            <p:cNvSpPr>
              <a:spLocks noChangeShapeType="1"/>
            </p:cNvSpPr>
            <p:nvPr/>
          </p:nvSpPr>
          <p:spPr bwMode="auto">
            <a:xfrm>
              <a:off x="4076" y="816"/>
              <a:ext cx="623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6887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38200" y="914400"/>
            <a:ext cx="7467600" cy="243840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Chip name: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Mux4Way16</a:t>
            </a:r>
            <a:endParaRPr lang="en-US" sz="2000" dirty="0" smtClean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Inputs: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a[16], b[16], c[16], d[16],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[2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]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Outputs: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out[16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Function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If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=00 then out=a else if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=01 then out=b else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if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=10 then out=c else if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=11 then out=d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Comment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The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assignment operations mentioned above are all 16-bit. For example, "out=a" means "for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=0..15 out[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]=a[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]".</a:t>
            </a:r>
            <a:endParaRPr lang="en-US" sz="2000" dirty="0" smtClean="0">
              <a:solidFill>
                <a:srgbClr val="000066"/>
              </a:solidFill>
              <a:cs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38200" y="3581400"/>
            <a:ext cx="7467600" cy="243840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Chip name: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Mux8Way16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Inputs:  </a:t>
            </a:r>
            <a:r>
              <a:rPr lang="pt-BR" sz="2000" dirty="0">
                <a:solidFill>
                  <a:srgbClr val="000066"/>
                </a:solidFill>
                <a:cs typeface="Times New Roman" pitchFamily="18" charset="0"/>
              </a:rPr>
              <a:t>a[16],b[16],c[16],d[16],e[16],f[16],g[16],h[16],sel[3</a:t>
            </a:r>
            <a:r>
              <a:rPr lang="pt-BR" sz="2000" dirty="0" smtClean="0">
                <a:solidFill>
                  <a:srgbClr val="000066"/>
                </a:solidFill>
                <a:cs typeface="Times New Roman" pitchFamily="18" charset="0"/>
              </a:rPr>
              <a:t>]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Outputs: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out[16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Function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If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=000 then out=a else if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=001 then out=b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else if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=010 out=c ... else if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=111 then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out=h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Comment: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The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assignment operations mentioned above are all 16-bit. For example, "out=a" means "for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=0..15 out[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]=a[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]".</a:t>
            </a:r>
            <a:endParaRPr lang="en-US" sz="2000" dirty="0" smtClean="0">
              <a:solidFill>
                <a:srgbClr val="000066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965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b="1" dirty="0"/>
              <a:t>Multi-Way Versions of Basic Gates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Multi-way/Multi-Bit  </a:t>
            </a:r>
            <a:r>
              <a:rPr lang="en-US" sz="2000" b="1" dirty="0" err="1" smtClean="0"/>
              <a:t>DMux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pPr marL="109728" indent="0">
              <a:buNone/>
            </a:pPr>
            <a:endParaRPr lang="en-US" sz="2000" b="1" dirty="0" smtClean="0"/>
          </a:p>
          <a:p>
            <a:pPr marL="109728" indent="0">
              <a:buNone/>
            </a:pPr>
            <a:r>
              <a:rPr lang="en-US" sz="2200" dirty="0"/>
              <a:t>An m-way n-bit </a:t>
            </a:r>
            <a:r>
              <a:rPr lang="en-US" sz="2200" dirty="0" err="1"/>
              <a:t>demultiplexor</a:t>
            </a:r>
            <a:r>
              <a:rPr lang="en-US" sz="2200" dirty="0"/>
              <a:t> channels a single n-bit input into one of m possible n-bit outputs.</a:t>
            </a:r>
            <a:endParaRPr lang="en-US" dirty="0"/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066800" y="2433893"/>
            <a:ext cx="4016190" cy="1518726"/>
            <a:chOff x="4032" y="624"/>
            <a:chExt cx="667" cy="816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8" name="Text Box 74"/>
            <p:cNvSpPr txBox="1">
              <a:spLocks noChangeArrowheads="1"/>
            </p:cNvSpPr>
            <p:nvPr/>
          </p:nvSpPr>
          <p:spPr bwMode="auto">
            <a:xfrm>
              <a:off x="4032" y="624"/>
              <a:ext cx="667" cy="81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01600" tIns="190800" rIns="93600" bIns="190800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err="1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sel</a:t>
              </a: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[1] </a:t>
              </a:r>
              <a:r>
                <a:rPr lang="en-US" b="1" dirty="0" err="1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sel</a:t>
              </a: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[0]  a  b  c  d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 0      0      in 0  0  0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 0      1      0  in 0  0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 1      0      0  0  in 0</a:t>
              </a:r>
            </a:p>
            <a:p>
              <a:pPr algn="l" rtl="0"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 1      1      0  0  0  in</a:t>
              </a:r>
            </a:p>
          </p:txBody>
        </p:sp>
        <p:sp>
          <p:nvSpPr>
            <p:cNvPr id="9" name="Line 75"/>
            <p:cNvSpPr>
              <a:spLocks noChangeShapeType="1"/>
            </p:cNvSpPr>
            <p:nvPr/>
          </p:nvSpPr>
          <p:spPr bwMode="auto">
            <a:xfrm>
              <a:off x="4374" y="672"/>
              <a:ext cx="0" cy="72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  <p:sp>
          <p:nvSpPr>
            <p:cNvPr id="10" name="Line 76"/>
            <p:cNvSpPr>
              <a:spLocks noChangeShapeType="1"/>
            </p:cNvSpPr>
            <p:nvPr/>
          </p:nvSpPr>
          <p:spPr bwMode="auto">
            <a:xfrm>
              <a:off x="4057" y="816"/>
              <a:ext cx="623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mtClean="0">
                <a:solidFill>
                  <a:srgbClr val="002060"/>
                </a:solidFill>
                <a:latin typeface="Arial" pitchFamily="34" charset="0"/>
              </a:endParaRPr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2" y="2216155"/>
            <a:ext cx="2881312" cy="195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3867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38200" y="914400"/>
            <a:ext cx="7467600" cy="243840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Chip name: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DMux4Way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Inputs: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in,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[2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]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Outputs: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a, b, c, d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Function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If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=00 then {a=in, b=c=d=0}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else if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=01 then {b=in, a=c=d=0}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else if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=10 then {c=in, a=b=d=0}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else if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=11 then {d=in, a=b=c=0}.</a:t>
            </a:r>
            <a:endParaRPr lang="en-US" sz="2000" dirty="0" smtClean="0">
              <a:solidFill>
                <a:srgbClr val="000066"/>
              </a:solidFill>
              <a:cs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38200" y="3581400"/>
            <a:ext cx="7467600" cy="259080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Chip name: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DMux8Way</a:t>
            </a:r>
            <a:endParaRPr lang="en-US" sz="2000" dirty="0" smtClean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Inputs:  </a:t>
            </a:r>
            <a:r>
              <a:rPr lang="pt-BR" sz="2000" dirty="0">
                <a:solidFill>
                  <a:srgbClr val="000066"/>
                </a:solidFill>
                <a:cs typeface="Times New Roman" pitchFamily="18" charset="0"/>
              </a:rPr>
              <a:t>in, sel[3]</a:t>
            </a:r>
            <a:endParaRPr lang="pt-BR" sz="2000" dirty="0" smtClean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Outputs:  </a:t>
            </a:r>
            <a:r>
              <a:rPr lang="pt-BR" sz="2000" dirty="0">
                <a:solidFill>
                  <a:srgbClr val="000066"/>
                </a:solidFill>
                <a:cs typeface="Times New Roman" pitchFamily="18" charset="0"/>
              </a:rPr>
              <a:t>a, b, c, d, e, f, g, h</a:t>
            </a:r>
            <a:endParaRPr lang="en-US" sz="2000" dirty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Function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If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=000 then {a=in, b=c=d=e=f=g=h=0}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else if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=001 then {b=in, a=c=d=e=f=g=h=0}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else if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=010 ...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...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else if </a:t>
            </a:r>
            <a:r>
              <a:rPr lang="en-US" sz="2000" dirty="0" err="1">
                <a:solidFill>
                  <a:srgbClr val="000066"/>
                </a:solidFill>
                <a:cs typeface="Times New Roman" pitchFamily="18" charset="0"/>
              </a:rPr>
              <a:t>sel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=111 then {h=in, a=b=c=d=e=f=g=0}.</a:t>
            </a:r>
            <a:endParaRPr lang="en-US" sz="2000" dirty="0" smtClean="0">
              <a:solidFill>
                <a:srgbClr val="000066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759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b="1" dirty="0" smtClean="0"/>
              <a:t>Twist</a:t>
            </a:r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87404" y="1752600"/>
            <a:ext cx="7467600" cy="155448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Chip name: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B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Inputs:  </a:t>
            </a:r>
            <a:r>
              <a:rPr lang="en-US" sz="2000" dirty="0">
                <a:solidFill>
                  <a:srgbClr val="000066"/>
                </a:solidFill>
                <a:cs typeface="Times New Roman" pitchFamily="18" charset="0"/>
              </a:rPr>
              <a:t>a, b</a:t>
            </a:r>
            <a:endParaRPr lang="en-US" sz="2000" dirty="0" smtClean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Outputs: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out</a:t>
            </a:r>
            <a:endParaRPr lang="en-US" sz="2000" dirty="0">
              <a:solidFill>
                <a:srgbClr val="000066"/>
              </a:solidFill>
              <a:cs typeface="Times New Roman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cs typeface="Times New Roman" pitchFamily="18" charset="0"/>
              </a:rPr>
              <a:t>Function</a:t>
            </a:r>
            <a:r>
              <a:rPr lang="en-US" sz="2000" b="1" dirty="0" smtClean="0">
                <a:solidFill>
                  <a:srgbClr val="000066"/>
                </a:solidFill>
                <a:cs typeface="Times New Roman" pitchFamily="18" charset="0"/>
              </a:rPr>
              <a:t>:  </a:t>
            </a:r>
            <a:r>
              <a:rPr lang="en-US" sz="2000" dirty="0" smtClean="0">
                <a:solidFill>
                  <a:srgbClr val="000066"/>
                </a:solidFill>
                <a:cs typeface="Times New Roman" pitchFamily="18" charset="0"/>
              </a:rPr>
              <a:t>out = b.</a:t>
            </a:r>
          </a:p>
        </p:txBody>
      </p:sp>
    </p:spTree>
    <p:extLst>
      <p:ext uri="{BB962C8B-B14F-4D97-AF65-F5344CB8AC3E}">
        <p14:creationId xmlns:p14="http://schemas.microsoft.com/office/powerpoint/2010/main" val="84063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1016" y="753788"/>
            <a:ext cx="2673184" cy="5635674"/>
            <a:chOff x="451016" y="753788"/>
            <a:chExt cx="2673184" cy="5635674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72" y="753788"/>
              <a:ext cx="2424112" cy="5635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451016" y="3657600"/>
              <a:ext cx="2673184" cy="762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554480"/>
            <a:ext cx="5812672" cy="420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079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28600" y="838200"/>
            <a:ext cx="8746372" cy="5897612"/>
            <a:chOff x="294064" y="838200"/>
            <a:chExt cx="8746372" cy="5897612"/>
          </a:xfrm>
        </p:grpSpPr>
        <p:grpSp>
          <p:nvGrpSpPr>
            <p:cNvPr id="3" name="Group 2"/>
            <p:cNvGrpSpPr/>
            <p:nvPr/>
          </p:nvGrpSpPr>
          <p:grpSpPr>
            <a:xfrm>
              <a:off x="294064" y="838200"/>
              <a:ext cx="5812672" cy="4206240"/>
              <a:chOff x="294064" y="838200"/>
              <a:chExt cx="5812672" cy="4206240"/>
            </a:xfrm>
          </p:grpSpPr>
          <p:pic>
            <p:nvPicPr>
              <p:cNvPr id="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064" y="838200"/>
                <a:ext cx="5812672" cy="4206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Rectangular Callout 3"/>
              <p:cNvSpPr/>
              <p:nvPr/>
            </p:nvSpPr>
            <p:spPr>
              <a:xfrm>
                <a:off x="381000" y="1524000"/>
                <a:ext cx="838200" cy="381000"/>
              </a:xfrm>
              <a:prstGeom prst="wedgeRectCallout">
                <a:avLst>
                  <a:gd name="adj1" fmla="val -38137"/>
                  <a:gd name="adj2" fmla="val -104456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</a:rPr>
                  <a:t>Load  </a:t>
                </a:r>
                <a:r>
                  <a:rPr lang="en-US" sz="1050" i="1" dirty="0" err="1" smtClean="0">
                    <a:solidFill>
                      <a:schemeClr val="tx1"/>
                    </a:solidFill>
                  </a:rPr>
                  <a:t>Xxx.hdl</a:t>
                </a:r>
                <a:r>
                  <a:rPr lang="en-US" sz="1050" i="1" dirty="0" smtClean="0">
                    <a:solidFill>
                      <a:schemeClr val="tx1"/>
                    </a:solidFill>
                  </a:rPr>
                  <a:t>                          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ular Callout 4"/>
              <p:cNvSpPr/>
              <p:nvPr/>
            </p:nvSpPr>
            <p:spPr>
              <a:xfrm>
                <a:off x="2133600" y="1524000"/>
                <a:ext cx="838200" cy="381000"/>
              </a:xfrm>
              <a:prstGeom prst="wedgeRectCallout">
                <a:avLst>
                  <a:gd name="adj1" fmla="val -38137"/>
                  <a:gd name="adj2" fmla="val -104456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</a:rPr>
                  <a:t>Load  </a:t>
                </a:r>
                <a:r>
                  <a:rPr lang="en-US" sz="1050" i="1" dirty="0" err="1" smtClean="0">
                    <a:solidFill>
                      <a:schemeClr val="tx1"/>
                    </a:solidFill>
                  </a:rPr>
                  <a:t>Xxx.tst</a:t>
                </a:r>
                <a:r>
                  <a:rPr lang="en-US" sz="1050" i="1" dirty="0" smtClean="0">
                    <a:solidFill>
                      <a:schemeClr val="tx1"/>
                    </a:solidFill>
                  </a:rPr>
                  <a:t>                          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106736" y="1820912"/>
              <a:ext cx="1589464" cy="617488"/>
              <a:chOff x="6106736" y="1943100"/>
              <a:chExt cx="1589464" cy="617488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7696200" y="1943100"/>
                <a:ext cx="0" cy="617488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106736" y="1943100"/>
                <a:ext cx="15894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3173036" y="2438400"/>
              <a:ext cx="5867400" cy="4297412"/>
              <a:chOff x="3173036" y="2560588"/>
              <a:chExt cx="5867400" cy="4297412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3036" y="2560588"/>
                <a:ext cx="5867400" cy="42974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Rectangular Callout 15"/>
              <p:cNvSpPr/>
              <p:nvPr/>
            </p:nvSpPr>
            <p:spPr>
              <a:xfrm>
                <a:off x="3810000" y="3200400"/>
                <a:ext cx="533400" cy="381000"/>
              </a:xfrm>
              <a:prstGeom prst="wedgeRectCallout">
                <a:avLst>
                  <a:gd name="adj1" fmla="val -38137"/>
                  <a:gd name="adj2" fmla="val -104456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</a:rPr>
                  <a:t>ru</a:t>
                </a:r>
                <a:r>
                  <a:rPr lang="en-US" sz="1050" dirty="0">
                    <a:solidFill>
                      <a:schemeClr val="tx1"/>
                    </a:solidFill>
                  </a:rPr>
                  <a:t>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3581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smtClean="0"/>
              <a:t>How and what to submit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2" y="1676400"/>
            <a:ext cx="9140588" cy="4325112"/>
          </a:xfrm>
        </p:spPr>
        <p:txBody>
          <a:bodyPr>
            <a:normAutofit/>
          </a:bodyPr>
          <a:lstStyle/>
          <a:p>
            <a:r>
              <a:rPr lang="en-US" sz="2200" dirty="0"/>
              <a:t>Create a folder named </a:t>
            </a:r>
            <a:r>
              <a:rPr lang="en-US" sz="2200" b="1" i="1" dirty="0" smtClean="0"/>
              <a:t>2015B_exXX_YYYYYYYY</a:t>
            </a:r>
            <a:r>
              <a:rPr lang="en-US" sz="2200" dirty="0"/>
              <a:t>, when XX is the ex </a:t>
            </a:r>
            <a:r>
              <a:rPr lang="en-US" sz="2200" dirty="0" smtClean="0"/>
              <a:t>number, </a:t>
            </a:r>
            <a:r>
              <a:rPr lang="en-US" sz="2200" dirty="0"/>
              <a:t>and YYYYYYYY is your ID</a:t>
            </a:r>
            <a:r>
              <a:rPr lang="en-US" sz="2200" dirty="0" smtClean="0"/>
              <a:t>.</a:t>
            </a:r>
          </a:p>
          <a:p>
            <a:pPr marL="109728" indent="0">
              <a:buNone/>
            </a:pPr>
            <a:r>
              <a:rPr lang="en-US" sz="2200" dirty="0"/>
              <a:t>For example: </a:t>
            </a:r>
            <a:r>
              <a:rPr lang="en-US" sz="2200" dirty="0" smtClean="0"/>
              <a:t>		2015B_ex08_123456789</a:t>
            </a:r>
          </a:p>
          <a:p>
            <a:pPr marL="109728" indent="0">
              <a:buNone/>
            </a:pPr>
            <a:endParaRPr lang="en-US" sz="2200" dirty="0" smtClean="0"/>
          </a:p>
          <a:p>
            <a:r>
              <a:rPr lang="en-US" sz="2200" dirty="0" smtClean="0"/>
              <a:t>All submission files should be in that folder, and </a:t>
            </a:r>
            <a:r>
              <a:rPr lang="en-US" sz="2200" b="1" dirty="0" smtClean="0"/>
              <a:t>no</a:t>
            </a:r>
            <a:r>
              <a:rPr lang="en-US" sz="2200" dirty="0" smtClean="0"/>
              <a:t> other extra file. </a:t>
            </a:r>
            <a:r>
              <a:rPr lang="en-US" sz="2200" dirty="0"/>
              <a:t>Files to </a:t>
            </a:r>
            <a:r>
              <a:rPr lang="en-US" sz="2200" dirty="0" smtClean="0"/>
              <a:t>submit: </a:t>
            </a:r>
            <a:r>
              <a:rPr lang="en-US" sz="2400" b="1" dirty="0"/>
              <a:t>HDL files, </a:t>
            </a:r>
            <a:r>
              <a:rPr lang="en-US" sz="2400" b="1" i="1" dirty="0" smtClean="0"/>
              <a:t>README.txt</a:t>
            </a:r>
          </a:p>
          <a:p>
            <a:endParaRPr lang="en-US" sz="2200" b="1" dirty="0"/>
          </a:p>
          <a:p>
            <a:r>
              <a:rPr lang="en-US" sz="2200" dirty="0"/>
              <a:t>Zip the folder to a zip file named </a:t>
            </a:r>
            <a:r>
              <a:rPr lang="en-US" sz="2200" b="1" i="1" dirty="0" smtClean="0"/>
              <a:t>2015B_exXX_YYYYYYYY.zip</a:t>
            </a:r>
            <a:endParaRPr lang="en-US" sz="2200" b="1" i="1" dirty="0"/>
          </a:p>
          <a:p>
            <a:endParaRPr lang="en-US" sz="2200" dirty="0" smtClean="0"/>
          </a:p>
          <a:p>
            <a:pPr lvl="1">
              <a:buClrTx/>
            </a:pPr>
            <a:endParaRPr lang="en-US" sz="2200" dirty="0" smtClean="0">
              <a:solidFill>
                <a:schemeClr val="tx1"/>
              </a:solidFill>
            </a:endParaRPr>
          </a:p>
          <a:p>
            <a:pPr lvl="1">
              <a:buClrTx/>
            </a:pPr>
            <a:endParaRPr lang="en-US" sz="2200" dirty="0" smtClean="0">
              <a:solidFill>
                <a:schemeClr val="tx1"/>
              </a:solidFill>
            </a:endParaRPr>
          </a:p>
          <a:p>
            <a:pPr marL="411480" lvl="1" indent="0">
              <a:buClrTx/>
              <a:buNone/>
            </a:pP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90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860033" y="1300313"/>
            <a:ext cx="4283967" cy="5441055"/>
          </a:xfrm>
        </p:spPr>
        <p:txBody>
          <a:bodyPr>
            <a:normAutofit fontScale="90000"/>
          </a:bodyPr>
          <a:lstStyle/>
          <a:p>
            <a:pPr algn="r"/>
            <a:r>
              <a:rPr lang="he-IL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  <a:t>פונקציות בוליאניות הם הבסיס ליכולת החישוב המודרנית. </a:t>
            </a:r>
            <a:br>
              <a:rPr lang="he-IL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</a:br>
            <a:r>
              <a:rPr lang="he-IL" sz="2800" dirty="0">
                <a:solidFill>
                  <a:schemeClr val="accent4">
                    <a:lumMod val="75000"/>
                  </a:schemeClr>
                </a:solidFill>
                <a:cs typeface="+mn-cs"/>
              </a:rPr>
              <a:t/>
            </a:r>
            <a:br>
              <a:rPr lang="he-IL" sz="2800" dirty="0">
                <a:solidFill>
                  <a:schemeClr val="accent4">
                    <a:lumMod val="75000"/>
                  </a:schemeClr>
                </a:solidFill>
                <a:cs typeface="+mn-cs"/>
              </a:rPr>
            </a:br>
            <a:r>
              <a:rPr lang="he-IL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  <a:t>בטבלה ניתן לראות את כל </a:t>
            </a:r>
            <a:r>
              <a:rPr lang="he-IL" sz="2800" dirty="0" err="1" smtClean="0">
                <a:solidFill>
                  <a:schemeClr val="accent4">
                    <a:lumMod val="75000"/>
                  </a:schemeClr>
                </a:solidFill>
                <a:cs typeface="+mn-cs"/>
              </a:rPr>
              <a:t>הפ"ב</a:t>
            </a:r>
            <a:r>
              <a:rPr lang="he-IL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  <a:t> האפשריות של שני משתנים, מיוצגות ע"י טבלאות אמת וגם בעזרת תת הפונקציות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  <a:t/>
            </a:r>
            <a:br>
              <a:rPr lang="en-US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</a:b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  <a:t>(true [1] , false [0], and, or, not)</a:t>
            </a:r>
            <a:br>
              <a:rPr lang="en-US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</a:b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  <a:t/>
            </a:r>
            <a:br>
              <a:rPr lang="en-US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</a:br>
            <a:r>
              <a:rPr lang="he-IL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  <a:t>למעשה, מספיקה פונקציה אחת ע"מ לבנות את שאר הפונקציות –</a:t>
            </a:r>
            <a:br>
              <a:rPr lang="he-IL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</a:br>
            <a:r>
              <a:rPr lang="he-IL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  <a:t>הפונקציה 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cs typeface="+mn-cs"/>
              </a:rPr>
              <a:t>nand</a:t>
            </a:r>
            <a:endParaRPr lang="en-US" sz="2800" dirty="0" smtClean="0">
              <a:solidFill>
                <a:schemeClr val="accent4">
                  <a:lumMod val="75000"/>
                </a:schemeClr>
              </a:solidFill>
              <a:cs typeface="+mn-cs"/>
            </a:endParaRPr>
          </a:p>
        </p:txBody>
      </p:sp>
      <p:pic>
        <p:nvPicPr>
          <p:cNvPr id="4099" name="Picture 4" descr="Bouqu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18750" r="27344" b="11458"/>
          <a:stretch>
            <a:fillRect/>
          </a:stretch>
        </p:blipFill>
        <p:spPr bwMode="auto">
          <a:xfrm>
            <a:off x="239679" y="1305002"/>
            <a:ext cx="4620354" cy="5527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 smtClean="0">
                <a:cs typeface="+mn-cs"/>
              </a:rPr>
              <a:t>פונקציות בוליאניות</a:t>
            </a:r>
            <a:endParaRPr lang="he-IL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26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1203656"/>
            <a:ext cx="8159377" cy="5141633"/>
          </a:xfrm>
        </p:spPr>
        <p:txBody>
          <a:bodyPr>
            <a:normAutofit/>
          </a:bodyPr>
          <a:lstStyle/>
          <a:p>
            <a:pPr algn="r"/>
            <a:r>
              <a:rPr lang="he-IL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  <a:t>שערים לוגיים הם מימוש פיזי של פונקציות בוליאניות ומהווים בסיס לבניית מעגלים דיגיטליים מודרניים. </a:t>
            </a:r>
            <a:br>
              <a:rPr lang="he-IL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</a:br>
            <a:r>
              <a:rPr lang="he-IL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  <a:t/>
            </a:r>
            <a:br>
              <a:rPr lang="he-IL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</a:br>
            <a:r>
              <a:rPr lang="he-IL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  <a:t>שערים לוגיים בנויים מחומרים מוליכים למחצה (טרנזיסטורים) ונבנים בצורה תעשייתית בצורה אוטומטית .</a:t>
            </a:r>
            <a:br>
              <a:rPr lang="he-IL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</a:br>
            <a:r>
              <a:rPr lang="he-IL" sz="2800" dirty="0">
                <a:solidFill>
                  <a:schemeClr val="accent4">
                    <a:lumMod val="75000"/>
                  </a:schemeClr>
                </a:solidFill>
                <a:cs typeface="+mn-cs"/>
              </a:rPr>
              <a:t/>
            </a:r>
            <a:br>
              <a:rPr lang="he-IL" sz="2800" dirty="0">
                <a:solidFill>
                  <a:schemeClr val="accent4">
                    <a:lumMod val="75000"/>
                  </a:schemeClr>
                </a:solidFill>
                <a:cs typeface="+mn-cs"/>
              </a:rPr>
            </a:br>
            <a:r>
              <a:rPr lang="he-IL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  <a:t>התכנון של השערים הלוגיים ממומש ע"י שפת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  <a:t>HDL</a:t>
            </a:r>
            <a:r>
              <a:rPr lang="he-IL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  <a:t/>
            </a:r>
            <a:br>
              <a:rPr lang="he-IL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</a:b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  <a:t>(Hardware Description Language)</a:t>
            </a:r>
            <a:br>
              <a:rPr lang="en-US" sz="2800" dirty="0" smtClean="0">
                <a:solidFill>
                  <a:schemeClr val="accent4">
                    <a:lumMod val="75000"/>
                  </a:schemeClr>
                </a:solidFill>
                <a:cs typeface="+mn-cs"/>
              </a:rPr>
            </a:br>
            <a:endParaRPr lang="en-US" sz="2800" dirty="0" smtClean="0">
              <a:solidFill>
                <a:schemeClr val="accent4">
                  <a:lumMod val="75000"/>
                </a:schemeClr>
              </a:solidFill>
              <a:cs typeface="+mn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 smtClean="0">
                <a:cs typeface="+mn-cs"/>
              </a:rPr>
              <a:t>שערים לוגיים</a:t>
            </a:r>
            <a:endParaRPr lang="he-IL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06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dirty="0" smtClean="0"/>
              <a:t>HDL (</a:t>
            </a:r>
            <a:r>
              <a:rPr lang="en-US" sz="3100" b="1" dirty="0" smtClean="0"/>
              <a:t>Hardware </a:t>
            </a:r>
            <a:r>
              <a:rPr lang="en-US" sz="3100" b="1" dirty="0"/>
              <a:t>Description </a:t>
            </a:r>
            <a:r>
              <a:rPr lang="en-US" sz="3100" b="1" dirty="0" smtClean="0"/>
              <a:t>Language</a:t>
            </a:r>
            <a:r>
              <a:rPr lang="en-US" b="1" dirty="0" smtClean="0"/>
              <a:t>)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25112"/>
          </a:xfrm>
        </p:spPr>
        <p:txBody>
          <a:bodyPr>
            <a:normAutofit/>
          </a:bodyPr>
          <a:lstStyle/>
          <a:p>
            <a:r>
              <a:rPr lang="en-US" sz="2200" dirty="0" smtClean="0"/>
              <a:t>Formalism </a:t>
            </a:r>
            <a:r>
              <a:rPr lang="en-US" sz="2200" dirty="0"/>
              <a:t>for defining and testing chips: </a:t>
            </a:r>
            <a:endParaRPr lang="en-US" sz="2200" dirty="0" smtClean="0"/>
          </a:p>
          <a:p>
            <a:pPr marL="402336" lvl="1" indent="0">
              <a:buNone/>
            </a:pPr>
            <a:r>
              <a:rPr lang="en-US" sz="2200" dirty="0" smtClean="0">
                <a:solidFill>
                  <a:schemeClr val="tx1"/>
                </a:solidFill>
              </a:rPr>
              <a:t>objects </a:t>
            </a:r>
            <a:r>
              <a:rPr lang="en-US" sz="2200" dirty="0">
                <a:solidFill>
                  <a:schemeClr val="tx1"/>
                </a:solidFill>
              </a:rPr>
              <a:t>whose interfaces consist of input and output pins that carry Boolean signals, and whose bodies are composed of inter-connected collections of other, lower level, chips.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676400" y="3200400"/>
            <a:ext cx="6172200" cy="350520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/** Checks whether two 3-bit input buses are equal */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CHIP EQ3 {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	IN </a:t>
            </a: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a[3], b[3];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	OUT </a:t>
            </a:r>
            <a:r>
              <a:rPr lang="en-US" sz="1900" dirty="0" err="1">
                <a:solidFill>
                  <a:srgbClr val="000066"/>
                </a:solidFill>
                <a:cs typeface="Times New Roman" pitchFamily="18" charset="0"/>
              </a:rPr>
              <a:t>out</a:t>
            </a: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; </a:t>
            </a: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	// </a:t>
            </a: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True </a:t>
            </a: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if </a:t>
            </a: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a=b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	PARTS</a:t>
            </a: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: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	</a:t>
            </a:r>
            <a:r>
              <a:rPr lang="en-US" sz="1900" dirty="0" err="1" smtClean="0">
                <a:solidFill>
                  <a:srgbClr val="000066"/>
                </a:solidFill>
                <a:cs typeface="Times New Roman" pitchFamily="18" charset="0"/>
              </a:rPr>
              <a:t>Xor</a:t>
            </a: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(a=a[0</a:t>
            </a: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], b=b[0], out=c0);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	</a:t>
            </a:r>
            <a:r>
              <a:rPr lang="en-US" sz="1900" dirty="0" err="1" smtClean="0">
                <a:solidFill>
                  <a:srgbClr val="000066"/>
                </a:solidFill>
                <a:cs typeface="Times New Roman" pitchFamily="18" charset="0"/>
              </a:rPr>
              <a:t>Xor</a:t>
            </a: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(a=a[1</a:t>
            </a: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], b=b[1], out=c1);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	</a:t>
            </a:r>
            <a:r>
              <a:rPr lang="en-US" sz="1900" dirty="0" err="1" smtClean="0">
                <a:solidFill>
                  <a:srgbClr val="000066"/>
                </a:solidFill>
                <a:cs typeface="Times New Roman" pitchFamily="18" charset="0"/>
              </a:rPr>
              <a:t>Xor</a:t>
            </a: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(a=a[2</a:t>
            </a: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], b=b[2], out=c2);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	Or(a=c0</a:t>
            </a: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, b=c1, out=c01);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	Or(a=c01</a:t>
            </a: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, b=c2, out=</a:t>
            </a:r>
            <a:r>
              <a:rPr lang="en-US" sz="1900" dirty="0" err="1">
                <a:solidFill>
                  <a:srgbClr val="000066"/>
                </a:solidFill>
                <a:cs typeface="Times New Roman" pitchFamily="18" charset="0"/>
              </a:rPr>
              <a:t>neq</a:t>
            </a: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);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	Not(in=</a:t>
            </a:r>
            <a:r>
              <a:rPr lang="en-US" sz="1900" dirty="0" err="1" smtClean="0">
                <a:solidFill>
                  <a:srgbClr val="000066"/>
                </a:solidFill>
                <a:cs typeface="Times New Roman" pitchFamily="18" charset="0"/>
              </a:rPr>
              <a:t>neq</a:t>
            </a: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, out=out);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}</a:t>
            </a:r>
            <a:endParaRPr lang="en-US" sz="1900" dirty="0" smtClean="0">
              <a:solidFill>
                <a:srgbClr val="000066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957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+mn-cs"/>
              </a:rPr>
              <a:t>מבנה קובץ </a:t>
            </a:r>
            <a:r>
              <a:rPr lang="en-US" dirty="0" smtClean="0">
                <a:cs typeface="+mn-cs"/>
              </a:rPr>
              <a:t>HDL</a:t>
            </a:r>
            <a:endParaRPr lang="he-IL" dirty="0">
              <a:cs typeface="+mn-cs"/>
            </a:endParaRPr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79617" y="1988840"/>
            <a:ext cx="4536504" cy="3312368"/>
            <a:chOff x="288" y="2208"/>
            <a:chExt cx="2304" cy="1632"/>
          </a:xfrm>
        </p:grpSpPr>
        <p:sp>
          <p:nvSpPr>
            <p:cNvPr id="5" name="Rectangle 10"/>
            <p:cNvSpPr>
              <a:spLocks noChangeArrowheads="1"/>
            </p:cNvSpPr>
            <p:nvPr/>
          </p:nvSpPr>
          <p:spPr bwMode="auto">
            <a:xfrm>
              <a:off x="288" y="2208"/>
              <a:ext cx="81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just" rtl="0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sz="1600" smtClean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rPr>
                <a:t>And.hdl</a:t>
              </a:r>
            </a:p>
          </p:txBody>
        </p:sp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336" y="2400"/>
              <a:ext cx="2256" cy="144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190800" rIns="93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sz="1400" b="1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CHIP And </a:t>
              </a:r>
            </a:p>
            <a:p>
              <a:pPr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sz="1400" b="1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{   IN  a, b;</a:t>
              </a:r>
            </a:p>
            <a:p>
              <a:pPr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sz="1400" b="1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    OUT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out</a:t>
              </a:r>
              <a:r>
                <a:rPr lang="en-US" sz="1400" b="1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;</a:t>
              </a:r>
            </a:p>
            <a:p>
              <a:pPr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endPara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	</a:t>
              </a:r>
              <a:r>
                <a:rPr lang="en-US" sz="1400" b="1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PARTS:	</a:t>
              </a:r>
            </a:p>
            <a:p>
              <a:pPr algn="l" rtl="0" eaLnBrk="0" fontAlgn="base" hangingPunct="0">
                <a:spcBef>
                  <a:spcPct val="20000"/>
                </a:spcBef>
                <a:spcAft>
                  <a:spcPct val="35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sz="1400" b="1" dirty="0" smtClean="0">
                  <a:solidFill>
                    <a:srgbClr val="000000"/>
                  </a:solidFill>
                  <a:latin typeface="Courier New" pitchFamily="49" charset="0"/>
                  <a:cs typeface="Times New Roman" pitchFamily="18" charset="0"/>
                </a:rPr>
                <a:t>	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urier New" pitchFamily="49" charset="0"/>
                  <a:cs typeface="Times New Roman" pitchFamily="18" charset="0"/>
                </a:rPr>
                <a:t>bla</a:t>
              </a:r>
              <a:r>
                <a:rPr lang="en-US" sz="1400" b="1" dirty="0" smtClean="0">
                  <a:solidFill>
                    <a:srgbClr val="000000"/>
                  </a:solidFill>
                  <a:latin typeface="Courier New" pitchFamily="49" charset="0"/>
                  <a:cs typeface="Times New Roman" pitchFamily="18" charset="0"/>
                </a:rPr>
                <a:t>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urier New" pitchFamily="49" charset="0"/>
                  <a:cs typeface="Times New Roman" pitchFamily="18" charset="0"/>
                </a:rPr>
                <a:t>bla</a:t>
              </a:r>
              <a:r>
                <a:rPr lang="en-US" sz="1400" b="1" dirty="0" smtClean="0">
                  <a:solidFill>
                    <a:srgbClr val="000000"/>
                  </a:solidFill>
                  <a:latin typeface="Courier New" pitchFamily="49" charset="0"/>
                  <a:cs typeface="Times New Roman" pitchFamily="18" charset="0"/>
                </a:rPr>
                <a:t>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urier New" pitchFamily="49" charset="0"/>
                  <a:cs typeface="Times New Roman" pitchFamily="18" charset="0"/>
                </a:rPr>
                <a:t>bla</a:t>
              </a:r>
              <a:r>
                <a:rPr lang="en-US" sz="1400" b="1" dirty="0" smtClean="0">
                  <a:solidFill>
                    <a:srgbClr val="000000"/>
                  </a:solidFill>
                  <a:latin typeface="Courier New" pitchFamily="49" charset="0"/>
                  <a:cs typeface="Times New Roman" pitchFamily="18" charset="0"/>
                </a:rPr>
                <a:t>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urier New" pitchFamily="49" charset="0"/>
                  <a:cs typeface="Times New Roman" pitchFamily="18" charset="0"/>
                </a:rPr>
                <a:t>bla</a:t>
              </a:r>
              <a:endParaRPr lang="en-US" sz="1400" b="1" dirty="0" smtClean="0">
                <a:solidFill>
                  <a:srgbClr val="000000"/>
                </a:solidFill>
                <a:latin typeface="Courier New" pitchFamily="49" charset="0"/>
                <a:cs typeface="Times New Roman" pitchFamily="18" charset="0"/>
              </a:endParaRPr>
            </a:p>
            <a:p>
              <a:pPr algn="l" rtl="0" eaLnBrk="0" fontAlgn="base" hangingPunct="0">
                <a:spcBef>
                  <a:spcPct val="20000"/>
                </a:spcBef>
                <a:spcAft>
                  <a:spcPct val="35000"/>
                </a:spcAft>
                <a:buClr>
                  <a:srgbClr val="006600"/>
                </a:buClr>
                <a:buSzPct val="85000"/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cs typeface="Times New Roman" pitchFamily="18" charset="0"/>
                </a:rPr>
                <a:t>	</a:t>
              </a:r>
              <a:r>
                <a:rPr lang="en-US" sz="1400" b="1" dirty="0" err="1">
                  <a:solidFill>
                    <a:srgbClr val="000000"/>
                  </a:solidFill>
                  <a:latin typeface="Courier New" pitchFamily="49" charset="0"/>
                  <a:cs typeface="Times New Roman" pitchFamily="18" charset="0"/>
                </a:rPr>
                <a:t>bla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cs typeface="Times New Roman" pitchFamily="18" charset="0"/>
                </a:rPr>
                <a:t> </a:t>
              </a:r>
              <a:r>
                <a:rPr lang="en-US" sz="1400" b="1" dirty="0" err="1">
                  <a:solidFill>
                    <a:srgbClr val="000000"/>
                  </a:solidFill>
                  <a:latin typeface="Courier New" pitchFamily="49" charset="0"/>
                  <a:cs typeface="Times New Roman" pitchFamily="18" charset="0"/>
                </a:rPr>
                <a:t>bla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cs typeface="Times New Roman" pitchFamily="18" charset="0"/>
                </a:rPr>
                <a:t> </a:t>
              </a:r>
              <a:r>
                <a:rPr lang="en-US" sz="1400" b="1" dirty="0" err="1">
                  <a:solidFill>
                    <a:srgbClr val="000000"/>
                  </a:solidFill>
                  <a:latin typeface="Courier New" pitchFamily="49" charset="0"/>
                  <a:cs typeface="Times New Roman" pitchFamily="18" charset="0"/>
                </a:rPr>
                <a:t>bla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cs typeface="Times New Roman" pitchFamily="18" charset="0"/>
                </a:rPr>
                <a:t> </a:t>
              </a:r>
              <a:r>
                <a:rPr lang="en-US" sz="1400" b="1" dirty="0" err="1">
                  <a:solidFill>
                    <a:srgbClr val="000000"/>
                  </a:solidFill>
                  <a:latin typeface="Courier New" pitchFamily="49" charset="0"/>
                  <a:cs typeface="Times New Roman" pitchFamily="18" charset="0"/>
                </a:rPr>
                <a:t>bla</a:t>
              </a:r>
              <a:endParaRPr lang="en-US" sz="1400" b="1" dirty="0">
                <a:solidFill>
                  <a:srgbClr val="000000"/>
                </a:solidFill>
                <a:latin typeface="Courier New" pitchFamily="49" charset="0"/>
                <a:cs typeface="Times New Roman" pitchFamily="18" charset="0"/>
              </a:endParaRPr>
            </a:p>
            <a:p>
              <a:pPr algn="l" rtl="0" eaLnBrk="0" fontAlgn="base" hangingPunct="0">
                <a:spcBef>
                  <a:spcPct val="20000"/>
                </a:spcBef>
                <a:spcAft>
                  <a:spcPct val="35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endParaRPr lang="en-US" sz="1400" b="1" dirty="0" smtClean="0">
                <a:solidFill>
                  <a:srgbClr val="000000"/>
                </a:solidFill>
                <a:latin typeface="Courier New" pitchFamily="49" charset="0"/>
                <a:cs typeface="Times New Roman" pitchFamily="18" charset="0"/>
              </a:endParaRPr>
            </a:p>
            <a:p>
              <a:pPr algn="l" rtl="0" eaLnBrk="0" fontAlgn="base" hangingPunct="0">
                <a:spcBef>
                  <a:spcPct val="20000"/>
                </a:spcBef>
                <a:spcAft>
                  <a:spcPct val="35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sz="1400" b="1" dirty="0" smtClean="0">
                  <a:solidFill>
                    <a:srgbClr val="000000"/>
                  </a:solidFill>
                  <a:latin typeface="Courier New" pitchFamily="49" charset="0"/>
                  <a:cs typeface="Times New Roman" pitchFamily="18" charset="0"/>
                </a:rPr>
                <a:t>}</a:t>
              </a:r>
              <a:r>
                <a:rPr lang="en-US" sz="1400" b="1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      </a:t>
              </a:r>
            </a:p>
          </p:txBody>
        </p:sp>
      </p:grpSp>
      <p:sp>
        <p:nvSpPr>
          <p:cNvPr id="7" name="Content Placeholder 2"/>
          <p:cNvSpPr txBox="1">
            <a:spLocks/>
          </p:cNvSpPr>
          <p:nvPr/>
        </p:nvSpPr>
        <p:spPr>
          <a:xfrm>
            <a:off x="981466" y="5301208"/>
            <a:ext cx="7715200" cy="132687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he-IL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979712" y="2126502"/>
            <a:ext cx="1656184" cy="5040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3563888" y="1743494"/>
            <a:ext cx="1512646" cy="67739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he-IL" sz="2400" dirty="0" smtClean="0">
                <a:cs typeface="+mn-cs"/>
              </a:rPr>
              <a:t>שם השבב</a:t>
            </a:r>
            <a:endParaRPr lang="he-IL" sz="2400" dirty="0">
              <a:cs typeface="+mn-cs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558931" y="1622446"/>
            <a:ext cx="1656184" cy="5040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3203848" y="1239438"/>
            <a:ext cx="1512646" cy="67739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he-IL" sz="2400" dirty="0" smtClean="0">
                <a:cs typeface="+mn-cs"/>
              </a:rPr>
              <a:t>שם הקובץ</a:t>
            </a:r>
            <a:endParaRPr lang="he-IL" sz="2400" dirty="0">
              <a:cs typeface="+mn-c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220072" y="1701136"/>
            <a:ext cx="1676394" cy="67739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he-IL" sz="2400" dirty="0" smtClean="0">
                <a:cs typeface="+mn-cs"/>
              </a:rPr>
              <a:t>קלט</a:t>
            </a:r>
            <a:endParaRPr lang="he-IL" sz="2400" dirty="0">
              <a:cs typeface="+mn-cs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387024" y="2126502"/>
            <a:ext cx="3265096" cy="8269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339752" y="2792012"/>
            <a:ext cx="3456384" cy="41348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>
            <a:spLocks/>
          </p:cNvSpPr>
          <p:nvPr/>
        </p:nvSpPr>
        <p:spPr>
          <a:xfrm>
            <a:off x="5364088" y="2420888"/>
            <a:ext cx="1532378" cy="67739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he-IL" sz="2400" dirty="0" smtClean="0">
                <a:cs typeface="+mn-cs"/>
              </a:rPr>
              <a:t>פלט</a:t>
            </a:r>
            <a:endParaRPr lang="he-IL" sz="2400" dirty="0">
              <a:cs typeface="+mn-c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001400" y="3573016"/>
            <a:ext cx="3650720" cy="1254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 txBox="1">
            <a:spLocks/>
          </p:cNvSpPr>
          <p:nvPr/>
        </p:nvSpPr>
        <p:spPr>
          <a:xfrm>
            <a:off x="5436096" y="2946451"/>
            <a:ext cx="3168352" cy="1202629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he-IL" sz="2400" dirty="0" smtClean="0">
                <a:cs typeface="+mn-cs"/>
              </a:rPr>
              <a:t>שורה קבועה, אחריה מתחיל המימוש (שלכם)</a:t>
            </a:r>
            <a:endParaRPr lang="he-IL" sz="2400" dirty="0">
              <a:cs typeface="+mn-cs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5781232" y="4319384"/>
            <a:ext cx="3168352" cy="1202629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he-IL" sz="2400" dirty="0" smtClean="0">
                <a:cs typeface="+mn-cs"/>
              </a:rPr>
              <a:t>מימוש בעזרת שערים לוגיים שבנינו כבר</a:t>
            </a:r>
          </a:p>
          <a:p>
            <a:pPr rtl="0"/>
            <a:endParaRPr lang="he-IL" sz="2400" dirty="0">
              <a:cs typeface="+mn-cs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39552" y="5538739"/>
            <a:ext cx="8280920" cy="1202629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2400" dirty="0" smtClean="0">
                <a:cs typeface="+mn-cs"/>
              </a:rPr>
              <a:t>את קבצי ה </a:t>
            </a:r>
            <a:r>
              <a:rPr lang="en-US" sz="2400" dirty="0" smtClean="0">
                <a:cs typeface="+mn-cs"/>
              </a:rPr>
              <a:t>HDL </a:t>
            </a:r>
            <a:r>
              <a:rPr lang="he-IL" sz="2400" dirty="0">
                <a:cs typeface="+mn-cs"/>
              </a:rPr>
              <a:t> </a:t>
            </a:r>
            <a:r>
              <a:rPr lang="he-IL" sz="2400" dirty="0" smtClean="0">
                <a:cs typeface="+mn-cs"/>
              </a:rPr>
              <a:t>בעזרת כל </a:t>
            </a:r>
            <a:r>
              <a:rPr lang="en-US" sz="2400" dirty="0" smtClean="0">
                <a:cs typeface="+mn-cs"/>
              </a:rPr>
              <a:t>text editor</a:t>
            </a:r>
            <a:r>
              <a:rPr lang="he-IL" sz="2400" dirty="0" smtClean="0">
                <a:cs typeface="+mn-cs"/>
              </a:rPr>
              <a:t> למשל </a:t>
            </a:r>
            <a:r>
              <a:rPr lang="en-US" sz="2400" dirty="0" smtClean="0">
                <a:cs typeface="+mn-cs"/>
              </a:rPr>
              <a:t>notepad</a:t>
            </a:r>
            <a:endParaRPr lang="he-IL" sz="2400" dirty="0" smtClean="0"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3635896" y="4149080"/>
            <a:ext cx="2642608" cy="62254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1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1066800"/>
          </a:xfrm>
        </p:spPr>
        <p:txBody>
          <a:bodyPr/>
          <a:lstStyle/>
          <a:p>
            <a:r>
              <a:rPr lang="en-US" dirty="0" smtClean="0"/>
              <a:t>Logic Gate Construction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611594" cy="54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sz="2400" dirty="0" smtClean="0"/>
              <a:t>קודם כל איך מממשים את שער </a:t>
            </a:r>
            <a:r>
              <a:rPr lang="en-US" sz="2400" dirty="0" smtClean="0"/>
              <a:t>and </a:t>
            </a:r>
            <a:r>
              <a:rPr lang="he-IL" sz="2400" dirty="0"/>
              <a:t> </a:t>
            </a:r>
            <a:r>
              <a:rPr lang="he-IL" sz="2400" dirty="0" smtClean="0"/>
              <a:t>בעזרת השערים </a:t>
            </a:r>
            <a:r>
              <a:rPr lang="en-US" sz="2400" dirty="0" err="1" smtClean="0"/>
              <a:t>nand</a:t>
            </a:r>
            <a:r>
              <a:rPr lang="he-IL" sz="2400" dirty="0" smtClean="0"/>
              <a:t> (שער בסיס</a:t>
            </a:r>
            <a:r>
              <a:rPr lang="en-US" sz="2400" dirty="0" smtClean="0"/>
              <a:t>( </a:t>
            </a:r>
            <a:r>
              <a:rPr lang="he-IL" sz="2400" dirty="0" smtClean="0"/>
              <a:t> </a:t>
            </a:r>
          </a:p>
          <a:p>
            <a:pPr marL="0" indent="0">
              <a:buNone/>
            </a:pPr>
            <a:r>
              <a:rPr lang="he-IL" sz="2400" dirty="0" smtClean="0"/>
              <a:t> והשער </a:t>
            </a:r>
            <a:r>
              <a:rPr lang="en-US" sz="2400" dirty="0" smtClean="0"/>
              <a:t>not</a:t>
            </a:r>
            <a:r>
              <a:rPr lang="he-IL" sz="2400" dirty="0" smtClean="0"/>
              <a:t> (שמימשנו קודם) ? שימו לב ש</a:t>
            </a:r>
            <a:r>
              <a:rPr lang="en-US" sz="2400" dirty="0" smtClean="0"/>
              <a:t> </a:t>
            </a:r>
            <a:r>
              <a:rPr lang="he-IL" sz="2400" dirty="0" smtClean="0"/>
              <a:t> (</a:t>
            </a:r>
            <a:r>
              <a:rPr lang="en-US" sz="2400" dirty="0" smtClean="0"/>
              <a:t>and(</a:t>
            </a:r>
            <a:r>
              <a:rPr lang="en-US" sz="2400" dirty="0" err="1" smtClean="0"/>
              <a:t>a,b</a:t>
            </a:r>
            <a:r>
              <a:rPr lang="en-US" sz="2400" dirty="0" smtClean="0"/>
              <a:t>) = not(</a:t>
            </a:r>
            <a:r>
              <a:rPr lang="en-US" sz="2400" dirty="0" err="1" smtClean="0"/>
              <a:t>nand</a:t>
            </a:r>
            <a:r>
              <a:rPr lang="en-US" sz="2400" dirty="0" smtClean="0"/>
              <a:t>(</a:t>
            </a:r>
            <a:r>
              <a:rPr lang="en-US" sz="2400" dirty="0" err="1" smtClean="0"/>
              <a:t>a,b</a:t>
            </a:r>
            <a:r>
              <a:rPr lang="en-US" sz="2400" dirty="0" smtClean="0"/>
              <a:t>)</a:t>
            </a:r>
            <a:endParaRPr lang="en-US" sz="2400" dirty="0"/>
          </a:p>
          <a:p>
            <a:pPr marL="0" indent="0">
              <a:buNone/>
            </a:pPr>
            <a:r>
              <a:rPr lang="he-IL" sz="2400" dirty="0" smtClean="0"/>
              <a:t>זאת אומרת שקודם כל נחשב את </a:t>
            </a:r>
            <a:r>
              <a:rPr lang="en-US" sz="2400" dirty="0" err="1" smtClean="0"/>
              <a:t>nand</a:t>
            </a:r>
            <a:r>
              <a:rPr lang="en-US" sz="2400" dirty="0" smtClean="0"/>
              <a:t>(</a:t>
            </a:r>
            <a:r>
              <a:rPr lang="en-US" sz="2400" dirty="0" err="1" smtClean="0"/>
              <a:t>a,b</a:t>
            </a:r>
            <a:r>
              <a:rPr lang="en-US" sz="2400" dirty="0" smtClean="0"/>
              <a:t>) </a:t>
            </a:r>
            <a:r>
              <a:rPr lang="he-IL" sz="2400" dirty="0" smtClean="0"/>
              <a:t> ואת התוצאה נחשב עם שער </a:t>
            </a:r>
            <a:r>
              <a:rPr lang="en-US" sz="2400" dirty="0" smtClean="0"/>
              <a:t>not</a:t>
            </a:r>
            <a:r>
              <a:rPr lang="he-IL" sz="2400" dirty="0" smtClean="0"/>
              <a:t>.</a:t>
            </a:r>
          </a:p>
          <a:p>
            <a:pPr marL="0" indent="0">
              <a:buNone/>
            </a:pPr>
            <a:r>
              <a:rPr lang="he-IL" sz="2400" dirty="0" smtClean="0"/>
              <a:t>איך משתמשים בשער </a:t>
            </a:r>
            <a:r>
              <a:rPr lang="en-US" sz="2400" dirty="0" err="1" smtClean="0"/>
              <a:t>nand</a:t>
            </a:r>
            <a:r>
              <a:rPr lang="en-US" sz="2400" dirty="0" smtClean="0"/>
              <a:t> </a:t>
            </a:r>
            <a:r>
              <a:rPr lang="he-IL" sz="2400" dirty="0" smtClean="0"/>
              <a:t>? </a:t>
            </a:r>
          </a:p>
          <a:p>
            <a:pPr marL="0" indent="0">
              <a:buNone/>
            </a:pPr>
            <a:r>
              <a:rPr lang="he-IL" sz="2400" dirty="0" smtClean="0"/>
              <a:t>קודם כל נכתוב את שער </a:t>
            </a:r>
            <a:r>
              <a:rPr lang="he-IL" sz="2400" dirty="0" err="1" smtClean="0"/>
              <a:t>נאנד</a:t>
            </a:r>
            <a:r>
              <a:rPr lang="he-IL" sz="2400" dirty="0" smtClean="0"/>
              <a:t> עם השקעים שלו : </a:t>
            </a:r>
            <a:r>
              <a:rPr lang="en-US" sz="2400" dirty="0" err="1" smtClean="0"/>
              <a:t>Nand</a:t>
            </a:r>
            <a:r>
              <a:rPr lang="en-US" sz="2400" dirty="0" smtClean="0"/>
              <a:t>(a=, b=, out= ) </a:t>
            </a:r>
            <a:r>
              <a:rPr lang="he-IL" sz="2400" dirty="0" smtClean="0"/>
              <a:t> . צד שמאל של "משוואה" כזו הוא </a:t>
            </a:r>
            <a:r>
              <a:rPr lang="he-IL" sz="2400" b="1" dirty="0" smtClean="0"/>
              <a:t>תמיד</a:t>
            </a:r>
            <a:r>
              <a:rPr lang="he-IL" sz="2400" dirty="0" smtClean="0"/>
              <a:t> שקע וימין תמיד </a:t>
            </a:r>
            <a:r>
              <a:rPr lang="he-IL" sz="2400" b="1" dirty="0" smtClean="0"/>
              <a:t>תקע</a:t>
            </a:r>
            <a:endParaRPr lang="en-US" sz="2400" b="1" dirty="0" smtClean="0"/>
          </a:p>
          <a:p>
            <a:pPr marL="0" indent="0">
              <a:buNone/>
            </a:pPr>
            <a:r>
              <a:rPr lang="he-IL" sz="2400" dirty="0" smtClean="0"/>
              <a:t>צעד הבא הוא לחבר את התקעים. נכניס את  הקלט </a:t>
            </a:r>
            <a:r>
              <a:rPr lang="en-US" sz="2400" dirty="0" err="1" smtClean="0"/>
              <a:t>a,b</a:t>
            </a:r>
            <a:r>
              <a:rPr lang="he-IL" sz="2400" dirty="0" smtClean="0"/>
              <a:t>  של שער </a:t>
            </a:r>
            <a:r>
              <a:rPr lang="en-US" sz="2400" dirty="0" smtClean="0"/>
              <a:t>and </a:t>
            </a:r>
            <a:r>
              <a:rPr lang="he-IL" sz="2400" dirty="0" smtClean="0"/>
              <a:t>  ועוד תקע בשביל לשמור את תוצאת הביניים שנכנה אותו בשם </a:t>
            </a:r>
            <a:r>
              <a:rPr lang="en-US" sz="2400" dirty="0" smtClean="0"/>
              <a:t>out1</a:t>
            </a:r>
            <a:r>
              <a:rPr lang="he-IL" sz="2400" dirty="0" smtClean="0"/>
              <a:t>. </a:t>
            </a:r>
          </a:p>
          <a:p>
            <a:pPr marL="0" indent="0">
              <a:buNone/>
            </a:pPr>
            <a:r>
              <a:rPr lang="he-IL" sz="2400" dirty="0" smtClean="0"/>
              <a:t>(לא להתבלבל מכך שמשתמשים באותו הסימון כמו </a:t>
            </a:r>
            <a:r>
              <a:rPr lang="en-US" sz="2400" dirty="0" smtClean="0"/>
              <a:t>a </a:t>
            </a:r>
            <a:r>
              <a:rPr lang="he-IL" sz="2400" dirty="0" smtClean="0"/>
              <a:t> לסמן חיבורים שונים, מה שקובע זה המיקום) </a:t>
            </a:r>
          </a:p>
          <a:p>
            <a:pPr marL="0" indent="0">
              <a:buNone/>
            </a:pPr>
            <a:r>
              <a:rPr lang="he-IL" sz="2400" dirty="0" smtClean="0"/>
              <a:t>ונקבל </a:t>
            </a:r>
            <a:r>
              <a:rPr lang="en-US" sz="2400" dirty="0" err="1" smtClean="0"/>
              <a:t>Nand</a:t>
            </a:r>
            <a:r>
              <a:rPr lang="en-US" sz="2400" dirty="0" smtClean="0"/>
              <a:t>(a=a, b=b, </a:t>
            </a:r>
            <a:r>
              <a:rPr lang="en-US" sz="2400" dirty="0"/>
              <a:t>out= </a:t>
            </a:r>
            <a:r>
              <a:rPr lang="en-US" sz="2400" dirty="0" smtClean="0"/>
              <a:t>out1)</a:t>
            </a:r>
            <a:r>
              <a:rPr lang="he-IL" sz="2400" dirty="0" smtClean="0"/>
              <a:t>. את התוצאה ששמרנו ב </a:t>
            </a:r>
            <a:r>
              <a:rPr lang="en-US" sz="2400" dirty="0" smtClean="0"/>
              <a:t>out1</a:t>
            </a:r>
            <a:r>
              <a:rPr lang="he-IL" sz="2400" dirty="0" smtClean="0"/>
              <a:t> נחבר לשער </a:t>
            </a:r>
            <a:r>
              <a:rPr lang="en-US" sz="2400" dirty="0" smtClean="0"/>
              <a:t>not </a:t>
            </a:r>
            <a:r>
              <a:rPr lang="he-IL" sz="2400" dirty="0" smtClean="0"/>
              <a:t>באותה הצורה </a:t>
            </a:r>
            <a:r>
              <a:rPr lang="en-US" sz="2400" dirty="0" smtClean="0"/>
              <a:t>Not(in=out1,out=out) </a:t>
            </a:r>
            <a:r>
              <a:rPr lang="he-IL" sz="2400" dirty="0" smtClean="0"/>
              <a:t>. </a:t>
            </a:r>
            <a:endParaRPr lang="en-US" sz="24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81466" y="5301208"/>
            <a:ext cx="7715200" cy="132687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735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68144" y="4869161"/>
            <a:ext cx="882603" cy="504056"/>
          </a:xfrm>
          <a:prstGeom prst="rect">
            <a:avLst/>
          </a:prstGeom>
        </p:spPr>
        <p:txBody>
          <a:bodyPr vert="horz" lIns="91440" tIns="45720" rIns="91440" bIns="45720" rtlCol="1">
            <a:normAutofit fontScale="70000" lnSpcReduction="20000"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nand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4666"/>
            <a:ext cx="7200800" cy="627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3017413" y="1772816"/>
            <a:ext cx="906515" cy="67353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err="1" smtClean="0"/>
              <a:t>nand</a:t>
            </a:r>
            <a:endParaRPr lang="en-US" sz="24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033637" y="2060848"/>
            <a:ext cx="906515" cy="67353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not</a:t>
            </a:r>
            <a:endParaRPr lang="en-US" sz="2400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3801121" y="836712"/>
            <a:ext cx="1325733" cy="67353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and</a:t>
            </a:r>
            <a:endParaRPr lang="en-US" sz="2400" dirty="0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5004048" y="2721651"/>
            <a:ext cx="576065" cy="406587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dirty="0" smtClean="0"/>
              <a:t>in</a:t>
            </a:r>
            <a:endParaRPr lang="en-US" sz="1600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5652119" y="2780927"/>
            <a:ext cx="648073" cy="504057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dirty="0" smtClean="0"/>
              <a:t>out</a:t>
            </a:r>
            <a:endParaRPr lang="en-US" sz="1600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7308303" y="2708920"/>
            <a:ext cx="648073" cy="504057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out</a:t>
            </a:r>
            <a:endParaRPr lang="en-US" sz="2400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1835695" y="2348879"/>
            <a:ext cx="648073" cy="504057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1907703" y="2852936"/>
            <a:ext cx="648073" cy="504057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b</a:t>
            </a:r>
            <a:endParaRPr lang="en-US" sz="2400" dirty="0"/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2915815" y="2276872"/>
            <a:ext cx="648073" cy="504057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2987823" y="2852936"/>
            <a:ext cx="648073" cy="504057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b</a:t>
            </a:r>
            <a:endParaRPr lang="en-US" sz="2400" dirty="0"/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3995936" y="2780927"/>
            <a:ext cx="648073" cy="504057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dirty="0" smtClean="0"/>
              <a:t>out</a:t>
            </a:r>
            <a:endParaRPr lang="en-US" sz="1600" dirty="0"/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4644007" y="2708919"/>
            <a:ext cx="648073" cy="504057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dirty="0" smtClean="0"/>
              <a:t>out1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1655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>
                <a:cs typeface="+mn-cs"/>
              </a:rPr>
              <a:t>מבנה קובץ </a:t>
            </a:r>
            <a:r>
              <a:rPr lang="en-US" dirty="0" smtClean="0">
                <a:cs typeface="+mn-cs"/>
              </a:rPr>
              <a:t>HDL</a:t>
            </a:r>
            <a:endParaRPr lang="he-IL" dirty="0">
              <a:cs typeface="+mn-cs"/>
            </a:endParaRPr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755576" y="1988840"/>
            <a:ext cx="4536504" cy="3312368"/>
            <a:chOff x="288" y="2208"/>
            <a:chExt cx="2304" cy="1632"/>
          </a:xfrm>
        </p:grpSpPr>
        <p:sp>
          <p:nvSpPr>
            <p:cNvPr id="5" name="Rectangle 10"/>
            <p:cNvSpPr>
              <a:spLocks noChangeArrowheads="1"/>
            </p:cNvSpPr>
            <p:nvPr/>
          </p:nvSpPr>
          <p:spPr bwMode="auto">
            <a:xfrm>
              <a:off x="288" y="2208"/>
              <a:ext cx="81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just" rtl="0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sz="1600" smtClean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rPr>
                <a:t>And.hdl</a:t>
              </a:r>
            </a:p>
          </p:txBody>
        </p:sp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336" y="2400"/>
              <a:ext cx="2256" cy="144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190800" rIns="93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sz="1400" b="1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CHIP And </a:t>
              </a:r>
            </a:p>
            <a:p>
              <a:pPr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sz="1400" b="1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{   IN  a, b;</a:t>
              </a:r>
            </a:p>
            <a:p>
              <a:pPr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sz="1400" b="1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    OUT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out</a:t>
              </a:r>
              <a:r>
                <a:rPr lang="en-US" sz="1400" b="1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;</a:t>
              </a:r>
            </a:p>
            <a:p>
              <a:pPr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endPara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	</a:t>
              </a:r>
              <a:r>
                <a:rPr lang="en-US" sz="1400" b="1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PARTS:	</a:t>
              </a:r>
            </a:p>
            <a:p>
              <a:pPr algn="l" rtl="0" eaLnBrk="0" fontAlgn="base" hangingPunct="0">
                <a:spcBef>
                  <a:spcPct val="20000"/>
                </a:spcBef>
                <a:spcAft>
                  <a:spcPct val="35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sz="1400" b="1" dirty="0" smtClean="0">
                  <a:solidFill>
                    <a:srgbClr val="000000"/>
                  </a:solidFill>
                  <a:latin typeface="Courier New" pitchFamily="49" charset="0"/>
                  <a:cs typeface="Times New Roman" pitchFamily="18" charset="0"/>
                </a:rPr>
                <a:t>	</a:t>
              </a:r>
              <a:r>
                <a:rPr lang="en-US" sz="1400" b="1" dirty="0" err="1" smtClean="0">
                  <a:solidFill>
                    <a:srgbClr val="FF0000"/>
                  </a:solidFill>
                  <a:latin typeface="Courier New" pitchFamily="49" charset="0"/>
                  <a:cs typeface="Times New Roman" pitchFamily="18" charset="0"/>
                </a:rPr>
                <a:t>Nand</a:t>
              </a:r>
              <a:r>
                <a:rPr lang="en-US" sz="1400" b="1" dirty="0" smtClean="0">
                  <a:solidFill>
                    <a:srgbClr val="FF0000"/>
                  </a:solidFill>
                  <a:latin typeface="Courier New" pitchFamily="49" charset="0"/>
                  <a:cs typeface="Times New Roman" pitchFamily="18" charset="0"/>
                </a:rPr>
                <a:t>(a=a, b=b, out=out1)</a:t>
              </a:r>
            </a:p>
            <a:p>
              <a:pPr algn="l" rtl="0" eaLnBrk="0" fontAlgn="base" hangingPunct="0">
                <a:spcBef>
                  <a:spcPct val="20000"/>
                </a:spcBef>
                <a:spcAft>
                  <a:spcPct val="35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sz="1400" b="1" dirty="0">
                  <a:solidFill>
                    <a:srgbClr val="FF0000"/>
                  </a:solidFill>
                  <a:latin typeface="Courier New" pitchFamily="49" charset="0"/>
                  <a:cs typeface="Times New Roman" pitchFamily="18" charset="0"/>
                </a:rPr>
                <a:t>	</a:t>
              </a:r>
              <a:r>
                <a:rPr lang="en-US" sz="1400" b="1" dirty="0" smtClean="0">
                  <a:solidFill>
                    <a:srgbClr val="FF0000"/>
                  </a:solidFill>
                  <a:latin typeface="Courier New" pitchFamily="49" charset="0"/>
                  <a:cs typeface="Times New Roman" pitchFamily="18" charset="0"/>
                </a:rPr>
                <a:t>Not(in=out1,out=out)</a:t>
              </a:r>
            </a:p>
            <a:p>
              <a:pPr algn="l" rtl="0" eaLnBrk="0" fontAlgn="base" hangingPunct="0">
                <a:spcBef>
                  <a:spcPct val="20000"/>
                </a:spcBef>
                <a:spcAft>
                  <a:spcPct val="35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sz="1400" b="1" dirty="0" smtClean="0">
                  <a:solidFill>
                    <a:srgbClr val="000000"/>
                  </a:solidFill>
                  <a:latin typeface="Courier New" pitchFamily="49" charset="0"/>
                  <a:cs typeface="Times New Roman" pitchFamily="18" charset="0"/>
                </a:rPr>
                <a:t>}</a:t>
              </a:r>
              <a:r>
                <a:rPr lang="en-US" sz="1400" b="1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      </a:t>
              </a:r>
            </a:p>
          </p:txBody>
        </p:sp>
      </p:grpSp>
      <p:sp>
        <p:nvSpPr>
          <p:cNvPr id="7" name="Content Placeholder 2"/>
          <p:cNvSpPr txBox="1">
            <a:spLocks/>
          </p:cNvSpPr>
          <p:nvPr/>
        </p:nvSpPr>
        <p:spPr>
          <a:xfrm>
            <a:off x="981466" y="5301208"/>
            <a:ext cx="7715200" cy="132687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he-IL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979712" y="2126502"/>
            <a:ext cx="1656184" cy="5040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3563888" y="1743494"/>
            <a:ext cx="1512646" cy="67739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he-IL" sz="2400" dirty="0" smtClean="0">
                <a:cs typeface="+mn-cs"/>
              </a:rPr>
              <a:t>שם השבב</a:t>
            </a:r>
            <a:endParaRPr lang="he-IL" sz="2400" dirty="0">
              <a:cs typeface="+mn-cs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558931" y="1622446"/>
            <a:ext cx="1656184" cy="5040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3203848" y="1239438"/>
            <a:ext cx="1512646" cy="67739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he-IL" sz="2400" dirty="0" smtClean="0">
                <a:cs typeface="+mn-cs"/>
              </a:rPr>
              <a:t>שם הקובץ</a:t>
            </a:r>
            <a:endParaRPr lang="he-IL" sz="2400" dirty="0">
              <a:cs typeface="+mn-c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220072" y="1701136"/>
            <a:ext cx="1676394" cy="67739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he-IL" sz="2400" dirty="0" smtClean="0">
                <a:cs typeface="+mn-cs"/>
              </a:rPr>
              <a:t>קלט</a:t>
            </a:r>
            <a:endParaRPr lang="he-IL" sz="2400" dirty="0">
              <a:cs typeface="+mn-cs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387024" y="2126502"/>
            <a:ext cx="3265096" cy="8269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339752" y="2792012"/>
            <a:ext cx="3456384" cy="41348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>
            <a:spLocks/>
          </p:cNvSpPr>
          <p:nvPr/>
        </p:nvSpPr>
        <p:spPr>
          <a:xfrm>
            <a:off x="5364088" y="2420888"/>
            <a:ext cx="1532378" cy="67739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he-IL" sz="2400" dirty="0" smtClean="0">
                <a:cs typeface="+mn-cs"/>
              </a:rPr>
              <a:t>פלט</a:t>
            </a:r>
            <a:endParaRPr lang="he-IL" sz="2400" dirty="0">
              <a:cs typeface="+mn-c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001400" y="3573016"/>
            <a:ext cx="3650720" cy="1254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 txBox="1">
            <a:spLocks/>
          </p:cNvSpPr>
          <p:nvPr/>
        </p:nvSpPr>
        <p:spPr>
          <a:xfrm>
            <a:off x="5436096" y="2946451"/>
            <a:ext cx="3168352" cy="1202629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he-IL" sz="2400" dirty="0" smtClean="0">
                <a:cs typeface="+mn-cs"/>
              </a:rPr>
              <a:t>שורה קבועה, אחריה מתחיל המימוש (שלכם)</a:t>
            </a:r>
            <a:endParaRPr lang="he-IL" sz="2400" dirty="0">
              <a:cs typeface="+mn-cs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5781232" y="4319384"/>
            <a:ext cx="3168352" cy="1202629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he-IL" sz="2400" dirty="0" smtClean="0">
                <a:cs typeface="+mn-cs"/>
              </a:rPr>
              <a:t>מימוש בעזרת שערים לוגיים שבנינו כבר</a:t>
            </a:r>
          </a:p>
          <a:p>
            <a:pPr rtl="0"/>
            <a:endParaRPr lang="he-IL" sz="2400" dirty="0">
              <a:cs typeface="+mn-cs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39552" y="5610747"/>
            <a:ext cx="8280920" cy="1202629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2400" dirty="0" smtClean="0">
                <a:cs typeface="+mn-cs"/>
              </a:rPr>
              <a:t>לאחר שבנינו את הקובץ  - איך מריצים ובודקים?</a:t>
            </a:r>
            <a:endParaRPr lang="en-US" sz="2400" dirty="0" smtClean="0"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3635896" y="4149080"/>
            <a:ext cx="2642608" cy="62254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66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Download ZIP file </a:t>
            </a:r>
            <a:endParaRPr lang="he-IL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77" y="1556792"/>
            <a:ext cx="5078408" cy="4121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4671981" y="4005064"/>
            <a:ext cx="3600400" cy="10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62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Download ZIP file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60848"/>
            <a:ext cx="4992687" cy="402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5316215" y="3212976"/>
            <a:ext cx="3600400" cy="10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45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Files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" r="18548" b="7505"/>
          <a:stretch/>
        </p:blipFill>
        <p:spPr bwMode="auto">
          <a:xfrm>
            <a:off x="1043608" y="1844824"/>
            <a:ext cx="6835515" cy="4510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681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8580" y="1484784"/>
            <a:ext cx="2242592" cy="85010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For windows</a:t>
            </a:r>
            <a:endParaRPr lang="he-IL" sz="24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9" t="41461" r="31374" b="25091"/>
          <a:stretch/>
        </p:blipFill>
        <p:spPr bwMode="auto">
          <a:xfrm>
            <a:off x="179512" y="2492896"/>
            <a:ext cx="9100728" cy="322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2843808" y="2132856"/>
            <a:ext cx="1368152" cy="19736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699792" y="4509121"/>
            <a:ext cx="1008112" cy="18001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3203848" y="5922370"/>
            <a:ext cx="2242592" cy="850106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For </a:t>
            </a:r>
            <a:r>
              <a:rPr lang="en-US" sz="2400" dirty="0" err="1" smtClean="0"/>
              <a:t>linux</a:t>
            </a:r>
            <a:endParaRPr lang="he-IL" sz="24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 smtClean="0"/>
              <a:t>Execute Hardware Simulator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2677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step1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73117"/>
            <a:ext cx="6768752" cy="4781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899592" y="1177073"/>
            <a:ext cx="144016" cy="7920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-180528" y="548680"/>
            <a:ext cx="2160240" cy="914532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/>
              <a:t>Load your chip</a:t>
            </a:r>
            <a:endParaRPr lang="he-IL" sz="1800" dirty="0"/>
          </a:p>
        </p:txBody>
      </p:sp>
    </p:spTree>
    <p:extLst>
      <p:ext uri="{BB962C8B-B14F-4D97-AF65-F5344CB8AC3E}">
        <p14:creationId xmlns:p14="http://schemas.microsoft.com/office/powerpoint/2010/main" val="3365531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step2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80528" y="548680"/>
            <a:ext cx="2160240" cy="914532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/>
              <a:t>Load test script</a:t>
            </a:r>
            <a:endParaRPr lang="he-IL" sz="1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 bwMode="auto">
          <a:xfrm>
            <a:off x="323528" y="1700808"/>
            <a:ext cx="6675437" cy="4443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1230524" y="1196752"/>
            <a:ext cx="1080120" cy="9216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958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b="1" dirty="0"/>
              <a:t>Chip Header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3200400"/>
          </a:xfrm>
        </p:spPr>
        <p:txBody>
          <a:bodyPr>
            <a:normAutofit/>
          </a:bodyPr>
          <a:lstStyle/>
          <a:p>
            <a:r>
              <a:rPr lang="en-US" sz="2200" b="1" dirty="0" smtClean="0"/>
              <a:t>CHIP </a:t>
            </a:r>
            <a:r>
              <a:rPr lang="en-US" sz="2200" b="1" dirty="0"/>
              <a:t>declaration: </a:t>
            </a:r>
            <a:r>
              <a:rPr lang="en-US" sz="2200" dirty="0"/>
              <a:t>The CHIP keyword is followed by the chip name. The rest of the HDL code appears between curly brackets. </a:t>
            </a:r>
          </a:p>
          <a:p>
            <a:r>
              <a:rPr lang="en-US" sz="2200" b="1" dirty="0" smtClean="0"/>
              <a:t>Input </a:t>
            </a:r>
            <a:r>
              <a:rPr lang="en-US" sz="2200" b="1" dirty="0"/>
              <a:t>pins</a:t>
            </a:r>
            <a:r>
              <a:rPr lang="en-US" sz="2200" dirty="0"/>
              <a:t>: The IN keyword is followed by a comma-separated list of input pin names. The list is terminated with a semi-colon. </a:t>
            </a:r>
          </a:p>
          <a:p>
            <a:r>
              <a:rPr lang="en-US" sz="2200" b="1" dirty="0" smtClean="0"/>
              <a:t>Output </a:t>
            </a:r>
            <a:r>
              <a:rPr lang="en-US" sz="2200" b="1" dirty="0"/>
              <a:t>pins</a:t>
            </a:r>
            <a:r>
              <a:rPr lang="en-US" sz="2200" dirty="0"/>
              <a:t>: The OUT keyword is followed by a comma-separated list of output pin names. The list is terminated with a semi-colon. </a:t>
            </a:r>
          </a:p>
          <a:p>
            <a:pPr marL="109728" indent="0">
              <a:buNone/>
            </a:pPr>
            <a:endParaRPr lang="en-US" sz="220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219200" y="1600200"/>
            <a:ext cx="6667500" cy="167640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CHIP &lt;chip name&gt; {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	IN </a:t>
            </a: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&lt;input pin name&gt;, &lt;input pin name&gt;, ... ;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	OUT </a:t>
            </a: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&lt;output pin name&gt;, &lt;output pin name&gt;, ... ;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	// </a:t>
            </a: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Here comes the body.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}</a:t>
            </a:r>
            <a:endParaRPr lang="en-US" sz="1900" dirty="0" smtClean="0">
              <a:solidFill>
                <a:srgbClr val="000066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907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step3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80528" y="116632"/>
            <a:ext cx="2160240" cy="914532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/>
              <a:t>run test script</a:t>
            </a:r>
            <a:endParaRPr lang="he-IL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01" b="28884"/>
          <a:stretch/>
        </p:blipFill>
        <p:spPr bwMode="auto">
          <a:xfrm>
            <a:off x="1331640" y="1340768"/>
            <a:ext cx="6264696" cy="4439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899592" y="783438"/>
            <a:ext cx="1080120" cy="9216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884786" y="5780184"/>
            <a:ext cx="7863678" cy="914532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/>
              <a:t>If Everything is OK – you will see a message in black Comparison Successful. </a:t>
            </a:r>
          </a:p>
          <a:p>
            <a:r>
              <a:rPr lang="en-US" sz="1800" dirty="0" smtClean="0"/>
              <a:t>If not, you will see an red error message</a:t>
            </a:r>
            <a:endParaRPr lang="he-IL" sz="1800" dirty="0"/>
          </a:p>
        </p:txBody>
      </p:sp>
    </p:spTree>
    <p:extLst>
      <p:ext uri="{BB962C8B-B14F-4D97-AF65-F5344CB8AC3E}">
        <p14:creationId xmlns:p14="http://schemas.microsoft.com/office/powerpoint/2010/main" val="3157410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76200"/>
            <a:ext cx="8229600" cy="1143000"/>
          </a:xfrm>
        </p:spPr>
        <p:txBody>
          <a:bodyPr/>
          <a:lstStyle/>
          <a:p>
            <a:r>
              <a:rPr lang="en-US" dirty="0" smtClean="0"/>
              <a:t>Hardware simulator </a:t>
            </a:r>
            <a:r>
              <a:rPr lang="en-US" sz="1600" dirty="0" smtClean="0"/>
              <a:t>(demonstrating </a:t>
            </a:r>
            <a:r>
              <a:rPr lang="en-US" sz="1600" dirty="0" err="1" smtClean="0"/>
              <a:t>Xor</a:t>
            </a:r>
            <a:r>
              <a:rPr lang="en-US" sz="1600" dirty="0" smtClean="0"/>
              <a:t> gate construction)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8001000" cy="570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4436" name="Oval 4"/>
          <p:cNvSpPr>
            <a:spLocks noChangeArrowheads="1"/>
          </p:cNvSpPr>
          <p:nvPr/>
        </p:nvSpPr>
        <p:spPr bwMode="auto">
          <a:xfrm>
            <a:off x="1295400" y="1066800"/>
            <a:ext cx="457200" cy="5334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74438" name="AutoShape 6"/>
          <p:cNvSpPr>
            <a:spLocks noChangeArrowheads="1"/>
          </p:cNvSpPr>
          <p:nvPr/>
        </p:nvSpPr>
        <p:spPr bwMode="auto">
          <a:xfrm>
            <a:off x="6096000" y="2895600"/>
            <a:ext cx="941388" cy="517525"/>
          </a:xfrm>
          <a:prstGeom prst="roundRect">
            <a:avLst>
              <a:gd name="adj" fmla="val 16667"/>
            </a:avLst>
          </a:prstGeom>
          <a:solidFill>
            <a:srgbClr val="FFDDC3"/>
          </a:solidFill>
          <a:ln w="19050">
            <a:solidFill>
              <a:srgbClr val="BD5201"/>
            </a:solidFill>
            <a:round/>
            <a:headEnd/>
            <a:tailEnd/>
          </a:ln>
        </p:spPr>
        <p:txBody>
          <a:bodyPr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800000"/>
                </a:solidFill>
                <a:latin typeface="Arial" pitchFamily="34" charset="0"/>
              </a:rPr>
              <a:t>test script</a:t>
            </a:r>
            <a:endParaRPr lang="en-US" sz="1400" b="1" smtClean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990600" y="2971800"/>
            <a:ext cx="1189038" cy="1404938"/>
            <a:chOff x="624" y="1872"/>
            <a:chExt cx="749" cy="885"/>
          </a:xfrm>
        </p:grpSpPr>
        <p:sp>
          <p:nvSpPr>
            <p:cNvPr id="16391" name="AutoShape 13"/>
            <p:cNvSpPr>
              <a:spLocks noChangeArrowheads="1"/>
            </p:cNvSpPr>
            <p:nvPr/>
          </p:nvSpPr>
          <p:spPr bwMode="auto">
            <a:xfrm>
              <a:off x="624" y="1872"/>
              <a:ext cx="749" cy="373"/>
            </a:xfrm>
            <a:prstGeom prst="roundRect">
              <a:avLst>
                <a:gd name="adj" fmla="val 16667"/>
              </a:avLst>
            </a:prstGeom>
            <a:solidFill>
              <a:srgbClr val="FFDDC3"/>
            </a:solidFill>
            <a:ln w="19050">
              <a:solidFill>
                <a:srgbClr val="BD520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smtClean="0">
                  <a:solidFill>
                    <a:srgbClr val="800000"/>
                  </a:solidFill>
                  <a:latin typeface="Arial" pitchFamily="34" charset="0"/>
                </a:rPr>
                <a:t>HDL program</a:t>
              </a:r>
              <a:endParaRPr lang="en-US" sz="1400" b="1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cxnSp>
          <p:nvCxnSpPr>
            <p:cNvPr id="16392" name="AutoShape 14"/>
            <p:cNvCxnSpPr>
              <a:cxnSpLocks noChangeShapeType="1"/>
              <a:stCxn id="16391" idx="2"/>
              <a:endCxn id="16393" idx="0"/>
            </p:cNvCxnSpPr>
            <p:nvPr/>
          </p:nvCxnSpPr>
          <p:spPr bwMode="auto">
            <a:xfrm>
              <a:off x="999" y="2251"/>
              <a:ext cx="0" cy="366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393" name="Rectangle 15"/>
            <p:cNvSpPr>
              <a:spLocks noChangeArrowheads="1"/>
            </p:cNvSpPr>
            <p:nvPr/>
          </p:nvSpPr>
          <p:spPr bwMode="auto">
            <a:xfrm>
              <a:off x="905" y="2617"/>
              <a:ext cx="187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80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6" grpId="0" animBg="1"/>
      <p:bldP spid="274438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-74859"/>
            <a:ext cx="8229600" cy="1143000"/>
          </a:xfrm>
        </p:spPr>
        <p:txBody>
          <a:bodyPr/>
          <a:lstStyle/>
          <a:p>
            <a:r>
              <a:rPr lang="en-US" dirty="0" smtClean="0"/>
              <a:t>Hardware simulator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8001000" cy="570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Oval 4"/>
          <p:cNvSpPr>
            <a:spLocks noChangeArrowheads="1"/>
          </p:cNvSpPr>
          <p:nvPr/>
        </p:nvSpPr>
        <p:spPr bwMode="auto">
          <a:xfrm>
            <a:off x="1295400" y="1066800"/>
            <a:ext cx="457200" cy="5334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990600" y="2971800"/>
            <a:ext cx="1189038" cy="1404938"/>
            <a:chOff x="624" y="1872"/>
            <a:chExt cx="749" cy="885"/>
          </a:xfrm>
        </p:grpSpPr>
        <p:sp>
          <p:nvSpPr>
            <p:cNvPr id="17419" name="AutoShape 6"/>
            <p:cNvSpPr>
              <a:spLocks noChangeArrowheads="1"/>
            </p:cNvSpPr>
            <p:nvPr/>
          </p:nvSpPr>
          <p:spPr bwMode="auto">
            <a:xfrm>
              <a:off x="624" y="1872"/>
              <a:ext cx="749" cy="373"/>
            </a:xfrm>
            <a:prstGeom prst="roundRect">
              <a:avLst>
                <a:gd name="adj" fmla="val 16667"/>
              </a:avLst>
            </a:prstGeom>
            <a:solidFill>
              <a:srgbClr val="FFDDC3"/>
            </a:solidFill>
            <a:ln w="19050">
              <a:solidFill>
                <a:srgbClr val="BD520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smtClean="0">
                  <a:solidFill>
                    <a:srgbClr val="800000"/>
                  </a:solidFill>
                  <a:latin typeface="Arial" pitchFamily="34" charset="0"/>
                </a:rPr>
                <a:t>HDL program</a:t>
              </a:r>
              <a:endParaRPr lang="en-US" sz="1400" b="1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cxnSp>
          <p:nvCxnSpPr>
            <p:cNvPr id="17420" name="AutoShape 7"/>
            <p:cNvCxnSpPr>
              <a:cxnSpLocks noChangeShapeType="1"/>
              <a:stCxn id="17419" idx="2"/>
              <a:endCxn id="17421" idx="0"/>
            </p:cNvCxnSpPr>
            <p:nvPr/>
          </p:nvCxnSpPr>
          <p:spPr bwMode="auto">
            <a:xfrm>
              <a:off x="999" y="2251"/>
              <a:ext cx="0" cy="366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421" name="Rectangle 8"/>
            <p:cNvSpPr>
              <a:spLocks noChangeArrowheads="1"/>
            </p:cNvSpPr>
            <p:nvPr/>
          </p:nvSpPr>
          <p:spPr bwMode="auto">
            <a:xfrm>
              <a:off x="905" y="2617"/>
              <a:ext cx="187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276489" name="Rectangle 9" descr="Bouquet"/>
          <p:cNvSpPr>
            <a:spLocks noChangeArrowheads="1"/>
          </p:cNvSpPr>
          <p:nvPr/>
        </p:nvSpPr>
        <p:spPr bwMode="auto">
          <a:xfrm>
            <a:off x="4495800" y="2286000"/>
            <a:ext cx="4038600" cy="5334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76490" name="Rectangle 10" descr="Bouquet"/>
          <p:cNvSpPr>
            <a:spLocks noChangeArrowheads="1"/>
          </p:cNvSpPr>
          <p:nvPr/>
        </p:nvSpPr>
        <p:spPr bwMode="auto">
          <a:xfrm>
            <a:off x="4495800" y="2895600"/>
            <a:ext cx="4038600" cy="5334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76491" name="Rectangle 11" descr="Bouquet"/>
          <p:cNvSpPr>
            <a:spLocks noChangeArrowheads="1"/>
          </p:cNvSpPr>
          <p:nvPr/>
        </p:nvSpPr>
        <p:spPr bwMode="auto">
          <a:xfrm>
            <a:off x="4495800" y="3505200"/>
            <a:ext cx="4038600" cy="5334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76492" name="Rectangle 12" descr="Bouquet"/>
          <p:cNvSpPr>
            <a:spLocks noChangeArrowheads="1"/>
          </p:cNvSpPr>
          <p:nvPr/>
        </p:nvSpPr>
        <p:spPr bwMode="auto">
          <a:xfrm>
            <a:off x="4495800" y="4114800"/>
            <a:ext cx="4038600" cy="5334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76493" name="Rectangle 13" descr="Bouquet"/>
          <p:cNvSpPr>
            <a:spLocks noChangeArrowheads="1"/>
          </p:cNvSpPr>
          <p:nvPr/>
        </p:nvSpPr>
        <p:spPr bwMode="auto">
          <a:xfrm>
            <a:off x="4495800" y="1676400"/>
            <a:ext cx="4038600" cy="5334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63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89" grpId="0" animBg="1"/>
      <p:bldP spid="276490" grpId="0" animBg="1"/>
      <p:bldP spid="276491" grpId="0" animBg="1"/>
      <p:bldP spid="276492" grpId="0" animBg="1"/>
      <p:bldP spid="27649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8001000" cy="570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AutoShape 3"/>
          <p:cNvSpPr>
            <a:spLocks noChangeArrowheads="1"/>
          </p:cNvSpPr>
          <p:nvPr/>
        </p:nvSpPr>
        <p:spPr bwMode="auto">
          <a:xfrm>
            <a:off x="990600" y="2971800"/>
            <a:ext cx="1189038" cy="592138"/>
          </a:xfrm>
          <a:prstGeom prst="roundRect">
            <a:avLst>
              <a:gd name="adj" fmla="val 16667"/>
            </a:avLst>
          </a:prstGeom>
          <a:solidFill>
            <a:srgbClr val="FFDDC3"/>
          </a:solidFill>
          <a:ln w="19050">
            <a:solidFill>
              <a:srgbClr val="BD5201"/>
            </a:solidFill>
            <a:round/>
            <a:headEnd/>
            <a:tailEnd/>
          </a:ln>
        </p:spPr>
        <p:txBody>
          <a:bodyPr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800000"/>
                </a:solidFill>
                <a:latin typeface="Arial" pitchFamily="34" charset="0"/>
              </a:rPr>
              <a:t>HDL program</a:t>
            </a:r>
            <a:endParaRPr lang="en-US" sz="1400" b="1" smtClean="0">
              <a:solidFill>
                <a:srgbClr val="000000"/>
              </a:solidFill>
              <a:latin typeface="Arial" pitchFamily="34" charset="0"/>
            </a:endParaRPr>
          </a:p>
        </p:txBody>
      </p:sp>
      <p:cxnSp>
        <p:nvCxnSpPr>
          <p:cNvPr id="18436" name="AutoShape 4"/>
          <p:cNvCxnSpPr>
            <a:cxnSpLocks noChangeShapeType="1"/>
            <a:stCxn id="18435" idx="2"/>
            <a:endCxn id="18437" idx="0"/>
          </p:cNvCxnSpPr>
          <p:nvPr/>
        </p:nvCxnSpPr>
        <p:spPr bwMode="auto">
          <a:xfrm>
            <a:off x="1585913" y="3573463"/>
            <a:ext cx="0" cy="581025"/>
          </a:xfrm>
          <a:prstGeom prst="straightConnector1">
            <a:avLst/>
          </a:prstGeom>
          <a:noFill/>
          <a:ln w="19050">
            <a:solidFill>
              <a:srgbClr val="BD5201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436688" y="4154488"/>
            <a:ext cx="296862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title"/>
          </p:nvPr>
        </p:nvSpPr>
        <p:spPr>
          <a:xfrm>
            <a:off x="495300" y="1341"/>
            <a:ext cx="8229600" cy="1143000"/>
          </a:xfrm>
          <a:noFill/>
        </p:spPr>
        <p:txBody>
          <a:bodyPr/>
          <a:lstStyle/>
          <a:p>
            <a:r>
              <a:rPr lang="en-US" dirty="0" smtClean="0"/>
              <a:t>Hardware simulator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486400" y="3810000"/>
            <a:ext cx="2438400" cy="2057400"/>
            <a:chOff x="3840" y="1440"/>
            <a:chExt cx="1536" cy="1296"/>
          </a:xfrm>
        </p:grpSpPr>
        <p:sp>
          <p:nvSpPr>
            <p:cNvPr id="18440" name="AutoShape 8"/>
            <p:cNvSpPr>
              <a:spLocks noChangeArrowheads="1"/>
            </p:cNvSpPr>
            <p:nvPr/>
          </p:nvSpPr>
          <p:spPr bwMode="auto">
            <a:xfrm>
              <a:off x="4176" y="1440"/>
              <a:ext cx="655" cy="325"/>
            </a:xfrm>
            <a:prstGeom prst="roundRect">
              <a:avLst>
                <a:gd name="adj" fmla="val 16667"/>
              </a:avLst>
            </a:prstGeom>
            <a:solidFill>
              <a:srgbClr val="FFDDC3"/>
            </a:solidFill>
            <a:ln w="19050">
              <a:solidFill>
                <a:srgbClr val="BD520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smtClean="0">
                  <a:solidFill>
                    <a:srgbClr val="800000"/>
                  </a:solidFill>
                  <a:latin typeface="Arial" pitchFamily="34" charset="0"/>
                </a:rPr>
                <a:t>output file</a:t>
              </a:r>
              <a:endParaRPr lang="en-US" sz="1400" b="1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cxnSp>
          <p:nvCxnSpPr>
            <p:cNvPr id="18441" name="AutoShape 9"/>
            <p:cNvCxnSpPr>
              <a:cxnSpLocks noChangeShapeType="1"/>
              <a:stCxn id="18440" idx="2"/>
              <a:endCxn id="18442" idx="0"/>
            </p:cNvCxnSpPr>
            <p:nvPr/>
          </p:nvCxnSpPr>
          <p:spPr bwMode="auto">
            <a:xfrm>
              <a:off x="4504" y="1771"/>
              <a:ext cx="0" cy="227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442" name="Rectangle 10"/>
            <p:cNvSpPr>
              <a:spLocks noChangeArrowheads="1"/>
            </p:cNvSpPr>
            <p:nvPr/>
          </p:nvSpPr>
          <p:spPr bwMode="auto">
            <a:xfrm>
              <a:off x="4410" y="1998"/>
              <a:ext cx="187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grpSp>
          <p:nvGrpSpPr>
            <p:cNvPr id="18443" name="Group 11"/>
            <p:cNvGrpSpPr>
              <a:grpSpLocks/>
            </p:cNvGrpSpPr>
            <p:nvPr/>
          </p:nvGrpSpPr>
          <p:grpSpPr bwMode="auto">
            <a:xfrm>
              <a:off x="3840" y="2064"/>
              <a:ext cx="1536" cy="672"/>
              <a:chOff x="1584" y="1872"/>
              <a:chExt cx="2544" cy="1260"/>
            </a:xfrm>
          </p:grpSpPr>
          <p:pic>
            <p:nvPicPr>
              <p:cNvPr id="18444" name="Picture 1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38" t="14583" r="32031" b="73842"/>
              <a:stretch>
                <a:fillRect/>
              </a:stretch>
            </p:blipFill>
            <p:spPr bwMode="auto">
              <a:xfrm>
                <a:off x="1584" y="1872"/>
                <a:ext cx="2169" cy="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5" name="Picture 1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38" t="14583" r="32031" b="84839"/>
              <a:stretch>
                <a:fillRect/>
              </a:stretch>
            </p:blipFill>
            <p:spPr bwMode="auto">
              <a:xfrm>
                <a:off x="1584" y="3072"/>
                <a:ext cx="2169" cy="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6" name="Picture 1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533" t="66797" r="-3412"/>
              <a:stretch>
                <a:fillRect/>
              </a:stretch>
            </p:blipFill>
            <p:spPr bwMode="auto">
              <a:xfrm>
                <a:off x="3744" y="1872"/>
                <a:ext cx="384" cy="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71419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 smtClean="0">
                <a:cs typeface="+mn-cs"/>
              </a:rPr>
              <a:t>Useful Tips</a:t>
            </a:r>
            <a:endParaRPr lang="en-US" dirty="0"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38200"/>
            <a:ext cx="8363272" cy="5256584"/>
          </a:xfrm>
        </p:spPr>
        <p:txBody>
          <a:bodyPr>
            <a:normAutofit fontScale="92500" lnSpcReduction="10000"/>
          </a:bodyPr>
          <a:lstStyle/>
          <a:p>
            <a:pPr algn="l" rtl="0"/>
            <a:endParaRPr lang="en-US" sz="2000" dirty="0" smtClean="0"/>
          </a:p>
          <a:p>
            <a:pPr algn="l" rtl="0"/>
            <a:r>
              <a:rPr lang="en-US" sz="2000" dirty="0" smtClean="0"/>
              <a:t>The given HDL files are partial – they will not work. If you wish to build AND gate before NOT (and use not in the implementation), you need to do it in a separate folder, and then the simulator will use built in chips</a:t>
            </a:r>
          </a:p>
          <a:p>
            <a:pPr algn="l" rtl="0"/>
            <a:r>
              <a:rPr lang="en-US" sz="2000" dirty="0" smtClean="0"/>
              <a:t>If you don’t see the messages in the HW simulator, try stretching the window or hiding the task bar</a:t>
            </a:r>
          </a:p>
          <a:p>
            <a:pPr algn="l" rtl="0"/>
            <a:r>
              <a:rPr lang="en-US" sz="2000" dirty="0" smtClean="0"/>
              <a:t>Input/output can be an array. Usage : </a:t>
            </a:r>
            <a:r>
              <a:rPr lang="en-US" sz="2000" dirty="0" err="1" smtClean="0"/>
              <a:t>var</a:t>
            </a:r>
            <a:r>
              <a:rPr lang="en-US" sz="2000" dirty="0" smtClean="0"/>
              <a:t>[index]</a:t>
            </a:r>
          </a:p>
          <a:p>
            <a:pPr algn="l" rtl="0"/>
            <a:r>
              <a:rPr lang="en-US" sz="2000" dirty="0" smtClean="0"/>
              <a:t>You can do also things like a[1</a:t>
            </a:r>
            <a:r>
              <a:rPr lang="en-US" sz="2000" dirty="0"/>
              <a:t>..</a:t>
            </a:r>
            <a:r>
              <a:rPr lang="en-US" sz="2000" dirty="0" smtClean="0"/>
              <a:t>10]=b[0..9] instead of writing 10 different lines</a:t>
            </a:r>
          </a:p>
          <a:p>
            <a:pPr algn="l" rtl="0"/>
            <a:r>
              <a:rPr lang="en-US" sz="2000" dirty="0" smtClean="0"/>
              <a:t>When representing a number in 16 bit, LSB will be in the 0 coordinate, while the MSB will be in the 15</a:t>
            </a:r>
          </a:p>
          <a:p>
            <a:pPr algn="l" rtl="0"/>
            <a:r>
              <a:rPr lang="en-US" sz="2000" dirty="0" smtClean="0"/>
              <a:t>Look at the .out files(output of your code) and .</a:t>
            </a:r>
            <a:r>
              <a:rPr lang="en-US" sz="2000" dirty="0" err="1" smtClean="0"/>
              <a:t>cmp</a:t>
            </a:r>
            <a:r>
              <a:rPr lang="en-US" sz="2000" dirty="0" smtClean="0"/>
              <a:t> files(required output), they are very understandable. This will help you debugging your code</a:t>
            </a:r>
          </a:p>
          <a:p>
            <a:pPr algn="l" rtl="0"/>
            <a:r>
              <a:rPr lang="en-US" sz="2000" dirty="0" smtClean="0"/>
              <a:t>Make sure you understand slides </a:t>
            </a:r>
            <a:r>
              <a:rPr lang="en-US" sz="2000" dirty="0" smtClean="0"/>
              <a:t>32-33 </a:t>
            </a:r>
            <a:r>
              <a:rPr lang="en-US" sz="2000" dirty="0" smtClean="0"/>
              <a:t>perfectly before starting to write any code</a:t>
            </a:r>
          </a:p>
          <a:p>
            <a:pPr algn="l" rtl="0"/>
            <a:r>
              <a:rPr lang="en-US" sz="2000" dirty="0" smtClean="0"/>
              <a:t>The testers are very easy to construct, try to test additional cases (the grader will!!)</a:t>
            </a:r>
          </a:p>
          <a:p>
            <a:pPr algn="l" rtl="0"/>
            <a:endParaRPr lang="en-US" sz="2000" dirty="0" smtClean="0"/>
          </a:p>
          <a:p>
            <a:pPr algn="l" rtl="0"/>
            <a:endParaRPr lang="en-US" sz="2000" dirty="0" smtClean="0"/>
          </a:p>
          <a:p>
            <a:pPr algn="l" rtl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4393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 smtClean="0">
                <a:cs typeface="+mn-cs"/>
              </a:rPr>
              <a:t>Multi-bit operations</a:t>
            </a:r>
            <a:endParaRPr lang="en-US" dirty="0"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363272" cy="5256584"/>
          </a:xfrm>
        </p:spPr>
        <p:txBody>
          <a:bodyPr>
            <a:normAutofit/>
          </a:bodyPr>
          <a:lstStyle/>
          <a:p>
            <a:pPr algn="l" rtl="0"/>
            <a:endParaRPr lang="en-US" sz="2000" dirty="0" smtClean="0"/>
          </a:p>
          <a:p>
            <a:pPr algn="l" rtl="0"/>
            <a:r>
              <a:rPr lang="en-US" sz="2000" dirty="0"/>
              <a:t>sub bus of an internal node may not be </a:t>
            </a:r>
            <a:r>
              <a:rPr lang="en-US" sz="2000" dirty="0" smtClean="0"/>
              <a:t>used – we cannot split internal pins. That’s how the simulator works, and not a very logic choice. But that's life</a:t>
            </a:r>
          </a:p>
          <a:p>
            <a:pPr algn="l" rtl="0"/>
            <a:endParaRPr lang="en-US" sz="2000" dirty="0" smtClean="0"/>
          </a:p>
          <a:p>
            <a:pPr algn="l" rtl="0"/>
            <a:endParaRPr lang="en-US" sz="2000" dirty="0" smtClean="0"/>
          </a:p>
          <a:p>
            <a:pPr algn="l" rtl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6942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b="1" dirty="0"/>
              <a:t>Chip Body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25112"/>
          </a:xfrm>
        </p:spPr>
        <p:txBody>
          <a:bodyPr>
            <a:normAutofit/>
          </a:bodyPr>
          <a:lstStyle/>
          <a:p>
            <a:endParaRPr lang="en-US" sz="2200" dirty="0" smtClean="0"/>
          </a:p>
          <a:p>
            <a:endParaRPr lang="en-US" sz="2200" dirty="0" smtClean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 smtClean="0"/>
          </a:p>
          <a:p>
            <a:r>
              <a:rPr lang="en-US" sz="2200" dirty="0">
                <a:cs typeface="Times New Roman" pitchFamily="18" charset="0"/>
              </a:rPr>
              <a:t>&lt;internal chip part</a:t>
            </a:r>
            <a:r>
              <a:rPr lang="en-US" sz="2200" dirty="0" smtClean="0">
                <a:cs typeface="Times New Roman" pitchFamily="18" charset="0"/>
              </a:rPr>
              <a:t>&gt;:</a:t>
            </a:r>
          </a:p>
          <a:p>
            <a:endParaRPr lang="en-US" sz="2200" dirty="0">
              <a:cs typeface="Times New Roman" pitchFamily="18" charset="0"/>
            </a:endParaRPr>
          </a:p>
          <a:p>
            <a:endParaRPr lang="en-US" sz="2200" dirty="0" smtClean="0">
              <a:cs typeface="Times New Roman" pitchFamily="18" charset="0"/>
            </a:endParaRPr>
          </a:p>
          <a:p>
            <a:r>
              <a:rPr lang="en-US" sz="2200" dirty="0">
                <a:cs typeface="Times New Roman" pitchFamily="18" charset="0"/>
              </a:rPr>
              <a:t>&lt;connection</a:t>
            </a:r>
            <a:r>
              <a:rPr lang="en-US" sz="2200" dirty="0" smtClean="0">
                <a:cs typeface="Times New Roman" pitchFamily="18" charset="0"/>
              </a:rPr>
              <a:t>&gt;:</a:t>
            </a:r>
            <a:endParaRPr lang="en-US" sz="2200" dirty="0" smtClean="0"/>
          </a:p>
          <a:p>
            <a:endParaRPr lang="en-US" sz="220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124200" y="1828800"/>
            <a:ext cx="2743200" cy="167640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PARTS: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&lt;internal chip part&gt;;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&lt;internal chip part&gt;;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. . .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&lt;internal chip part&gt;;</a:t>
            </a:r>
            <a:endParaRPr lang="en-US" sz="1900" dirty="0" smtClean="0">
              <a:solidFill>
                <a:srgbClr val="000066"/>
              </a:solidFill>
              <a:cs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714500" y="4038600"/>
            <a:ext cx="5562600" cy="45720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&lt;chip name&gt;(&lt;connection&gt;, ... , &lt;connection&gt;);</a:t>
            </a:r>
            <a:endParaRPr lang="en-US" sz="1900" dirty="0" smtClean="0">
              <a:solidFill>
                <a:srgbClr val="000066"/>
              </a:solidFill>
              <a:cs typeface="Times New Roman" pitchFamily="18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133600" y="5105400"/>
            <a:ext cx="4724400" cy="45720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&lt;part's pin name&gt; = &lt;chip's pin name&gt;</a:t>
            </a:r>
            <a:endParaRPr lang="en-US" sz="1900" dirty="0" smtClean="0">
              <a:solidFill>
                <a:srgbClr val="000066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555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b="1" dirty="0"/>
              <a:t>Pins and Connections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029200"/>
          </a:xfrm>
        </p:spPr>
        <p:txBody>
          <a:bodyPr>
            <a:noAutofit/>
          </a:bodyPr>
          <a:lstStyle/>
          <a:p>
            <a:r>
              <a:rPr lang="en-US" sz="2200" b="1" dirty="0"/>
              <a:t>Internal pins</a:t>
            </a:r>
            <a:r>
              <a:rPr lang="en-US" sz="2200" b="1" dirty="0" smtClean="0"/>
              <a:t>: </a:t>
            </a:r>
            <a:r>
              <a:rPr lang="en-US" sz="2200" dirty="0" smtClean="0">
                <a:solidFill>
                  <a:schemeClr val="tx1"/>
                </a:solidFill>
              </a:rPr>
              <a:t>In </a:t>
            </a:r>
            <a:r>
              <a:rPr lang="en-US" sz="2200" dirty="0">
                <a:solidFill>
                  <a:schemeClr val="tx1"/>
                </a:solidFill>
              </a:rPr>
              <a:t>order to connect an output pin of one part the input pins of other </a:t>
            </a:r>
            <a:r>
              <a:rPr lang="en-US" sz="2200" dirty="0" smtClean="0">
                <a:solidFill>
                  <a:schemeClr val="tx1"/>
                </a:solidFill>
              </a:rPr>
              <a:t>parts.</a:t>
            </a:r>
          </a:p>
          <a:p>
            <a:endParaRPr lang="en-US" sz="2200" dirty="0"/>
          </a:p>
          <a:p>
            <a:endParaRPr lang="en-US" sz="2200" dirty="0" smtClean="0">
              <a:solidFill>
                <a:schemeClr val="tx1"/>
              </a:solidFill>
            </a:endParaRPr>
          </a:p>
          <a:p>
            <a:endParaRPr lang="en-US" sz="2200" dirty="0"/>
          </a:p>
          <a:p>
            <a:r>
              <a:rPr lang="en-US" sz="2200" dirty="0" smtClean="0"/>
              <a:t>Each </a:t>
            </a:r>
            <a:r>
              <a:rPr lang="en-US" sz="2200" b="1" dirty="0" smtClean="0"/>
              <a:t>Input </a:t>
            </a:r>
            <a:r>
              <a:rPr lang="en-US" sz="2200" b="1" dirty="0"/>
              <a:t>pin </a:t>
            </a:r>
            <a:r>
              <a:rPr lang="en-US" sz="2200" dirty="0"/>
              <a:t>of a part may be fed by one of the following sources:</a:t>
            </a:r>
          </a:p>
          <a:p>
            <a:pPr lvl="1">
              <a:buClrTx/>
            </a:pPr>
            <a:r>
              <a:rPr lang="en-US" sz="2000" dirty="0" smtClean="0">
                <a:solidFill>
                  <a:schemeClr val="tx1"/>
                </a:solidFill>
              </a:rPr>
              <a:t>An </a:t>
            </a:r>
            <a:r>
              <a:rPr lang="en-US" sz="2000" b="1" i="1" dirty="0">
                <a:solidFill>
                  <a:schemeClr val="tx1"/>
                </a:solidFill>
              </a:rPr>
              <a:t>input</a:t>
            </a:r>
            <a:r>
              <a:rPr lang="en-US" sz="2000" dirty="0">
                <a:solidFill>
                  <a:schemeClr val="tx1"/>
                </a:solidFill>
              </a:rPr>
              <a:t> pin of the chip;</a:t>
            </a:r>
          </a:p>
          <a:p>
            <a:pPr lvl="1">
              <a:buClrTx/>
            </a:pPr>
            <a:r>
              <a:rPr lang="en-US" sz="2000" dirty="0" smtClean="0">
                <a:solidFill>
                  <a:schemeClr val="tx1"/>
                </a:solidFill>
              </a:rPr>
              <a:t>An </a:t>
            </a:r>
            <a:r>
              <a:rPr lang="en-US" sz="2000" b="1" i="1" dirty="0">
                <a:solidFill>
                  <a:schemeClr val="tx1"/>
                </a:solidFill>
              </a:rPr>
              <a:t>internal</a:t>
            </a:r>
            <a:r>
              <a:rPr lang="en-US" sz="2000" dirty="0">
                <a:solidFill>
                  <a:schemeClr val="tx1"/>
                </a:solidFill>
              </a:rPr>
              <a:t> pin;</a:t>
            </a:r>
          </a:p>
          <a:p>
            <a:pPr lvl="1">
              <a:buClrTx/>
            </a:pPr>
            <a:r>
              <a:rPr lang="en-US" sz="2000" dirty="0" smtClean="0">
                <a:solidFill>
                  <a:schemeClr val="tx1"/>
                </a:solidFill>
              </a:rPr>
              <a:t>Constants </a:t>
            </a:r>
            <a:r>
              <a:rPr lang="en-US" sz="2000" b="1" i="1" dirty="0">
                <a:solidFill>
                  <a:schemeClr val="tx1"/>
                </a:solidFill>
              </a:rPr>
              <a:t>true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b="1" i="1" dirty="0">
                <a:solidFill>
                  <a:schemeClr val="tx1"/>
                </a:solidFill>
              </a:rPr>
              <a:t>false</a:t>
            </a:r>
            <a:r>
              <a:rPr lang="en-US" sz="2000" dirty="0">
                <a:solidFill>
                  <a:schemeClr val="tx1"/>
                </a:solidFill>
              </a:rPr>
              <a:t>, representing 1 and 0, respectively.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200" dirty="0" smtClean="0"/>
              <a:t>Each </a:t>
            </a:r>
            <a:r>
              <a:rPr lang="en-US" sz="2200" b="1" dirty="0" smtClean="0"/>
              <a:t>Output </a:t>
            </a:r>
            <a:r>
              <a:rPr lang="en-US" sz="2200" b="1" dirty="0"/>
              <a:t>pin </a:t>
            </a:r>
            <a:r>
              <a:rPr lang="en-US" sz="2200" dirty="0"/>
              <a:t>of a part may feed one of the following destinations: </a:t>
            </a:r>
          </a:p>
          <a:p>
            <a:pPr lvl="1">
              <a:buClrTx/>
            </a:pPr>
            <a:r>
              <a:rPr lang="en-US" sz="2000" dirty="0" smtClean="0">
                <a:solidFill>
                  <a:schemeClr val="tx1"/>
                </a:solidFill>
              </a:rPr>
              <a:t>An </a:t>
            </a:r>
            <a:r>
              <a:rPr lang="en-US" sz="2000" b="1" i="1" dirty="0">
                <a:solidFill>
                  <a:schemeClr val="tx1"/>
                </a:solidFill>
              </a:rPr>
              <a:t>output</a:t>
            </a:r>
            <a:r>
              <a:rPr lang="en-US" sz="2000" dirty="0">
                <a:solidFill>
                  <a:schemeClr val="tx1"/>
                </a:solidFill>
              </a:rPr>
              <a:t> pin of the chip; </a:t>
            </a:r>
          </a:p>
          <a:p>
            <a:pPr lvl="1">
              <a:buClrTx/>
            </a:pPr>
            <a:r>
              <a:rPr lang="en-US" sz="2000" dirty="0" smtClean="0">
                <a:solidFill>
                  <a:schemeClr val="tx1"/>
                </a:solidFill>
              </a:rPr>
              <a:t>An </a:t>
            </a:r>
            <a:r>
              <a:rPr lang="en-US" sz="2000" b="1" i="1" dirty="0">
                <a:solidFill>
                  <a:schemeClr val="tx1"/>
                </a:solidFill>
              </a:rPr>
              <a:t>internal</a:t>
            </a:r>
            <a:r>
              <a:rPr lang="en-US" sz="2000" dirty="0">
                <a:solidFill>
                  <a:schemeClr val="tx1"/>
                </a:solidFill>
              </a:rPr>
              <a:t> pin. </a:t>
            </a:r>
          </a:p>
          <a:p>
            <a:endParaRPr lang="en-US" sz="2200" b="1" dirty="0"/>
          </a:p>
          <a:p>
            <a:endParaRPr lang="en-US" sz="2200" b="1" dirty="0" smtClean="0"/>
          </a:p>
          <a:p>
            <a:endParaRPr lang="en-US" sz="2200" b="1" dirty="0" smtClean="0"/>
          </a:p>
          <a:p>
            <a:endParaRPr lang="en-US" sz="2200" b="1" dirty="0"/>
          </a:p>
          <a:p>
            <a:pPr marL="109728" indent="0">
              <a:buNone/>
            </a:pPr>
            <a:endParaRPr lang="en-US" sz="220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990600" y="2514600"/>
            <a:ext cx="7239000" cy="99060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Part1(..., out=v); </a:t>
            </a: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		// </a:t>
            </a: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out of Part1 is piped into v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Part2(in=v, </a:t>
            </a: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...);		// </a:t>
            </a: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v is piped into in of Part2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Part3(a=v, b=v</a:t>
            </a: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,...);	// </a:t>
            </a: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v is piped into both a and b of Part3</a:t>
            </a:r>
            <a:endParaRPr lang="en-US" sz="1900" dirty="0" smtClean="0">
              <a:solidFill>
                <a:srgbClr val="000066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60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b="1" dirty="0"/>
              <a:t>Buses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029200"/>
          </a:xfrm>
        </p:spPr>
        <p:txBody>
          <a:bodyPr>
            <a:noAutofit/>
          </a:bodyPr>
          <a:lstStyle/>
          <a:p>
            <a:r>
              <a:rPr lang="en-US" sz="2200" dirty="0"/>
              <a:t>Each pin used in a connection </a:t>
            </a:r>
            <a:r>
              <a:rPr lang="en-US" sz="2200" dirty="0" smtClean="0"/>
              <a:t>(whether </a:t>
            </a:r>
            <a:r>
              <a:rPr lang="en-US" sz="2200" dirty="0"/>
              <a:t>input, output, or </a:t>
            </a:r>
            <a:r>
              <a:rPr lang="en-US" sz="2200" dirty="0" smtClean="0"/>
              <a:t>internal) may </a:t>
            </a:r>
            <a:r>
              <a:rPr lang="en-US" sz="2200" dirty="0"/>
              <a:t>be a multi-bit bus</a:t>
            </a:r>
            <a:r>
              <a:rPr lang="en-US" sz="2200" dirty="0" smtClean="0"/>
              <a:t>.</a:t>
            </a:r>
          </a:p>
          <a:p>
            <a:r>
              <a:rPr lang="en-US" sz="2200" dirty="0"/>
              <a:t>In order to connect individual elements of a multi-bit bus input or output </a:t>
            </a:r>
            <a:r>
              <a:rPr lang="en-US" sz="2200" dirty="0" smtClean="0"/>
              <a:t>pin: x[</a:t>
            </a:r>
            <a:r>
              <a:rPr lang="en-US" sz="2200" dirty="0" err="1" smtClean="0"/>
              <a:t>i</a:t>
            </a:r>
            <a:r>
              <a:rPr lang="en-US" sz="2200" dirty="0"/>
              <a:t>] or x[</a:t>
            </a:r>
            <a:r>
              <a:rPr lang="en-US" sz="2200" dirty="0" err="1"/>
              <a:t>i</a:t>
            </a:r>
            <a:r>
              <a:rPr lang="en-US" sz="2200" dirty="0"/>
              <a:t>..j]=v, where v is an internal pin. </a:t>
            </a:r>
          </a:p>
          <a:p>
            <a:r>
              <a:rPr lang="en-US" sz="2200" dirty="0"/>
              <a:t>An internal pin (like v above) may not be </a:t>
            </a:r>
            <a:r>
              <a:rPr lang="en-US" sz="2200" dirty="0" smtClean="0"/>
              <a:t>subscripted.</a:t>
            </a:r>
            <a:endParaRPr lang="en-US" sz="2200" b="1" dirty="0" smtClean="0"/>
          </a:p>
          <a:p>
            <a:r>
              <a:rPr lang="en-US" sz="2200" dirty="0"/>
              <a:t>The constants true and false may also be used as </a:t>
            </a:r>
            <a:r>
              <a:rPr lang="en-US" sz="2200" dirty="0" smtClean="0"/>
              <a:t>buses</a:t>
            </a:r>
            <a:r>
              <a:rPr lang="en-US" sz="2200" dirty="0"/>
              <a:t>.</a:t>
            </a:r>
            <a:endParaRPr lang="en-US" sz="2200" b="1" dirty="0" smtClean="0"/>
          </a:p>
          <a:p>
            <a:endParaRPr lang="en-US" sz="2200" b="1" dirty="0" smtClean="0"/>
          </a:p>
          <a:p>
            <a:pPr marL="109728" indent="0">
              <a:buNone/>
            </a:pPr>
            <a:r>
              <a:rPr lang="en-US" sz="2200" u="sng" dirty="0" smtClean="0"/>
              <a:t>Example:</a:t>
            </a:r>
            <a:endParaRPr lang="en-US" sz="2200" u="sng" dirty="0"/>
          </a:p>
          <a:p>
            <a:pPr marL="109728" indent="0">
              <a:buNone/>
            </a:pPr>
            <a:endParaRPr lang="en-US" sz="22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828800" y="4648200"/>
            <a:ext cx="5638800" cy="175260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CHIP Foo {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	IN </a:t>
            </a: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in[8] // 8-bit input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	OUT </a:t>
            </a: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out[8] // 8-bit output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 smtClean="0">
                <a:solidFill>
                  <a:srgbClr val="000066"/>
                </a:solidFill>
                <a:cs typeface="Times New Roman" pitchFamily="18" charset="0"/>
              </a:rPr>
              <a:t>	// </a:t>
            </a: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Foo’s body (irrelevant to the example)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}</a:t>
            </a:r>
            <a:endParaRPr lang="en-US" sz="1900" dirty="0" smtClean="0">
              <a:solidFill>
                <a:srgbClr val="000066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717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486400"/>
          </a:xfrm>
        </p:spPr>
        <p:txBody>
          <a:bodyPr>
            <a:noAutofit/>
          </a:bodyPr>
          <a:lstStyle/>
          <a:p>
            <a:r>
              <a:rPr lang="en-US" sz="2200" dirty="0" smtClean="0"/>
              <a:t>Foo </a:t>
            </a:r>
            <a:r>
              <a:rPr lang="en-US" sz="2200" dirty="0"/>
              <a:t>is invoked by another chip using the part statement</a:t>
            </a:r>
            <a:r>
              <a:rPr lang="en-US" sz="2200" dirty="0" smtClean="0"/>
              <a:t>:</a:t>
            </a:r>
          </a:p>
          <a:p>
            <a:endParaRPr lang="en-US" sz="2200" dirty="0"/>
          </a:p>
          <a:p>
            <a:endParaRPr lang="en-US" sz="2200" dirty="0" smtClean="0"/>
          </a:p>
          <a:p>
            <a:r>
              <a:rPr lang="en-US" sz="2200" dirty="0"/>
              <a:t>In that case, the connections in[2..4]=v and in[6..7]=true will bind the in bus of the Foo chip to the following values</a:t>
            </a:r>
            <a:r>
              <a:rPr lang="en-US" sz="2200" dirty="0" smtClean="0"/>
              <a:t>:</a:t>
            </a:r>
          </a:p>
          <a:p>
            <a:pPr marL="109728" indent="0">
              <a:buNone/>
            </a:pPr>
            <a:r>
              <a:rPr lang="en-US" sz="2200" b="1" dirty="0" smtClean="0"/>
              <a:t>in:</a:t>
            </a:r>
          </a:p>
          <a:p>
            <a:pPr marL="109728" indent="0">
              <a:buNone/>
            </a:pPr>
            <a:endParaRPr lang="en-US" sz="2200" b="1" dirty="0"/>
          </a:p>
          <a:p>
            <a:r>
              <a:rPr lang="en-US" sz="2200" dirty="0" smtClean="0"/>
              <a:t>Let </a:t>
            </a:r>
            <a:r>
              <a:rPr lang="en-US" sz="2200" dirty="0"/>
              <a:t>us assume that given this input, the logic of the Foo chip returns the following output</a:t>
            </a:r>
            <a:r>
              <a:rPr lang="en-US" sz="2200" dirty="0" smtClean="0"/>
              <a:t>:</a:t>
            </a:r>
            <a:endParaRPr lang="en-US" sz="2200" b="1" dirty="0"/>
          </a:p>
          <a:p>
            <a:pPr marL="109728" indent="0">
              <a:buNone/>
            </a:pPr>
            <a:r>
              <a:rPr lang="en-US" sz="2200" b="1" dirty="0" smtClean="0"/>
              <a:t>out:</a:t>
            </a:r>
          </a:p>
          <a:p>
            <a:endParaRPr lang="en-US" sz="2200" dirty="0"/>
          </a:p>
          <a:p>
            <a:r>
              <a:rPr lang="en-US" sz="2200" dirty="0"/>
              <a:t>In that case, the connections out[0..3]=x and out[2..6]=y will yield: </a:t>
            </a:r>
            <a:endParaRPr lang="en-US" sz="2200" dirty="0" smtClean="0"/>
          </a:p>
          <a:p>
            <a:pPr marL="109728" indent="0">
              <a:buNone/>
            </a:pPr>
            <a:r>
              <a:rPr lang="en-US" sz="2200" b="1" dirty="0" smtClean="0"/>
              <a:t>x:				    y:</a:t>
            </a:r>
            <a:endParaRPr lang="en-US" sz="2200" b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95400" y="1295400"/>
            <a:ext cx="6477000" cy="53340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1600" tIns="190800" rIns="93600" bIns="19080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900" dirty="0">
                <a:solidFill>
                  <a:srgbClr val="000066"/>
                </a:solidFill>
                <a:cs typeface="Times New Roman" pitchFamily="18" charset="0"/>
              </a:rPr>
              <a:t>Foo(in[2..4]=v, in[6..7]=true, out[0..3]=x, out[2..6]=y)</a:t>
            </a:r>
            <a:endParaRPr lang="en-US" sz="1900" dirty="0" smtClean="0">
              <a:solidFill>
                <a:srgbClr val="000066"/>
              </a:solidFill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7" y="2667000"/>
            <a:ext cx="56864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4191000"/>
            <a:ext cx="54864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8" y="5638800"/>
            <a:ext cx="2981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624512"/>
            <a:ext cx="36195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79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b="1" dirty="0"/>
              <a:t>Implementation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25112"/>
          </a:xfrm>
        </p:spPr>
        <p:txBody>
          <a:bodyPr>
            <a:normAutofit/>
          </a:bodyPr>
          <a:lstStyle/>
          <a:p>
            <a:r>
              <a:rPr lang="en-US" sz="2200" dirty="0"/>
              <a:t> Implement all the </a:t>
            </a:r>
            <a:r>
              <a:rPr lang="en-US" sz="2200" dirty="0" smtClean="0"/>
              <a:t>following logic gates:</a:t>
            </a:r>
          </a:p>
          <a:p>
            <a:endParaRPr lang="en-US" sz="2200" dirty="0"/>
          </a:p>
          <a:p>
            <a:endParaRPr lang="en-US" sz="2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188701"/>
              </p:ext>
            </p:extLst>
          </p:nvPr>
        </p:nvGraphicFramePr>
        <p:xfrm>
          <a:off x="838200" y="2438400"/>
          <a:ext cx="7239000" cy="22250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Not16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B (twist)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And16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Or16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Or8way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Xor</a:t>
                      </a:r>
                      <a:r>
                        <a:rPr kumimoji="0"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Mux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Mux16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Mux4way16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Mux8way16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DMux</a:t>
                      </a:r>
                      <a:r>
                        <a:rPr kumimoji="0"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DMux4way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DMux8way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1045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538</TotalTime>
  <Words>2127</Words>
  <Application>Microsoft Office PowerPoint</Application>
  <PresentationFormat>On-screen Show (4:3)</PresentationFormat>
  <Paragraphs>439</Paragraphs>
  <Slides>45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Urban</vt:lpstr>
      <vt:lpstr>Logic Gates</vt:lpstr>
      <vt:lpstr>Links</vt:lpstr>
      <vt:lpstr>HDL (Hardware Description Language) </vt:lpstr>
      <vt:lpstr>Chip Header </vt:lpstr>
      <vt:lpstr>Chip Body </vt:lpstr>
      <vt:lpstr>Pins and Connections </vt:lpstr>
      <vt:lpstr>Buses </vt:lpstr>
      <vt:lpstr>PowerPoint Presentation</vt:lpstr>
      <vt:lpstr>Implementation </vt:lpstr>
      <vt:lpstr>The Nand gate (built in)</vt:lpstr>
      <vt:lpstr>The Not gate </vt:lpstr>
      <vt:lpstr>The And gate </vt:lpstr>
      <vt:lpstr>The Or gate </vt:lpstr>
      <vt:lpstr>The Xor gate </vt:lpstr>
      <vt:lpstr>The Multiplexor (Mux)</vt:lpstr>
      <vt:lpstr>The Demultiplexor (DMux)</vt:lpstr>
      <vt:lpstr>Multi-bit versions of basic gates </vt:lpstr>
      <vt:lpstr>Multi-bit versions of basic gates </vt:lpstr>
      <vt:lpstr>Multi-Way Versions of Basic Gates </vt:lpstr>
      <vt:lpstr>Multi-Way Versions of Basic Gates </vt:lpstr>
      <vt:lpstr>PowerPoint Presentation</vt:lpstr>
      <vt:lpstr>Multi-Way Versions of Basic Gates </vt:lpstr>
      <vt:lpstr>PowerPoint Presentation</vt:lpstr>
      <vt:lpstr>Twist</vt:lpstr>
      <vt:lpstr>PowerPoint Presentation</vt:lpstr>
      <vt:lpstr>PowerPoint Presentation</vt:lpstr>
      <vt:lpstr>How and what to submit</vt:lpstr>
      <vt:lpstr>פונקציות בוליאניות הם הבסיס ליכולת החישוב המודרנית.   בטבלה ניתן לראות את כל הפ"ב האפשריות של שני משתנים, מיוצגות ע"י טבלאות אמת וגם בעזרת תת הפונקציות (true [1] , false [0], and, or, not)  למעשה, מספיקה פונקציה אחת ע"מ לבנות את שאר הפונקציות – הפונקציה  nand</vt:lpstr>
      <vt:lpstr>שערים לוגיים הם מימוש פיזי של פונקציות בוליאניות ומהווים בסיס לבניית מעגלים דיגיטליים מודרניים.   שערים לוגיים בנויים מחומרים מוליכים למחצה (טרנזיסטורים) ונבנים בצורה תעשייתית בצורה אוטומטית .  התכנון של השערים הלוגיים ממומש ע"י שפת HDL (Hardware Description Language) </vt:lpstr>
      <vt:lpstr>מבנה קובץ HDL</vt:lpstr>
      <vt:lpstr>Logic Gate Construction</vt:lpstr>
      <vt:lpstr>PowerPoint Presentation</vt:lpstr>
      <vt:lpstr>מבנה קובץ HDL</vt:lpstr>
      <vt:lpstr>Download ZIP file </vt:lpstr>
      <vt:lpstr>Download ZIP file</vt:lpstr>
      <vt:lpstr>Extract Files</vt:lpstr>
      <vt:lpstr>For windows</vt:lpstr>
      <vt:lpstr>step1</vt:lpstr>
      <vt:lpstr>step2</vt:lpstr>
      <vt:lpstr>step3</vt:lpstr>
      <vt:lpstr>Hardware simulator (demonstrating Xor gate construction)</vt:lpstr>
      <vt:lpstr>Hardware simulator</vt:lpstr>
      <vt:lpstr>Hardware simulator</vt:lpstr>
      <vt:lpstr>Useful Tips</vt:lpstr>
      <vt:lpstr>Multi-bit operations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 Gates</dc:title>
  <dc:creator>Yana G</dc:creator>
  <cp:lastModifiedBy>arielgi</cp:lastModifiedBy>
  <cp:revision>52</cp:revision>
  <dcterms:created xsi:type="dcterms:W3CDTF">2015-02-26T20:27:57Z</dcterms:created>
  <dcterms:modified xsi:type="dcterms:W3CDTF">2015-05-27T05:36:38Z</dcterms:modified>
</cp:coreProperties>
</file>